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 id="2147483652" r:id="rId2"/>
  </p:sldMasterIdLst>
  <p:notesMasterIdLst>
    <p:notesMasterId r:id="rId57"/>
  </p:notesMasterIdLst>
  <p:sldIdLst>
    <p:sldId id="256" r:id="rId3"/>
    <p:sldId id="278" r:id="rId4"/>
    <p:sldId id="282" r:id="rId5"/>
    <p:sldId id="283" r:id="rId6"/>
    <p:sldId id="284" r:id="rId7"/>
    <p:sldId id="288" r:id="rId8"/>
    <p:sldId id="310" r:id="rId9"/>
    <p:sldId id="307" r:id="rId10"/>
    <p:sldId id="311" r:id="rId11"/>
    <p:sldId id="285" r:id="rId12"/>
    <p:sldId id="485" r:id="rId13"/>
    <p:sldId id="286" r:id="rId14"/>
    <p:sldId id="287" r:id="rId15"/>
    <p:sldId id="358" r:id="rId16"/>
    <p:sldId id="486" r:id="rId17"/>
    <p:sldId id="258" r:id="rId18"/>
    <p:sldId id="259" r:id="rId19"/>
    <p:sldId id="260" r:id="rId20"/>
    <p:sldId id="261" r:id="rId21"/>
    <p:sldId id="263" r:id="rId22"/>
    <p:sldId id="266" r:id="rId23"/>
    <p:sldId id="267" r:id="rId24"/>
    <p:sldId id="264" r:id="rId25"/>
    <p:sldId id="289" r:id="rId26"/>
    <p:sldId id="302" r:id="rId27"/>
    <p:sldId id="303" r:id="rId28"/>
    <p:sldId id="304" r:id="rId29"/>
    <p:sldId id="305" r:id="rId30"/>
    <p:sldId id="306" r:id="rId31"/>
    <p:sldId id="2145708728" r:id="rId32"/>
    <p:sldId id="332" r:id="rId33"/>
    <p:sldId id="292" r:id="rId34"/>
    <p:sldId id="347" r:id="rId35"/>
    <p:sldId id="1018" r:id="rId36"/>
    <p:sldId id="1019" r:id="rId37"/>
    <p:sldId id="350" r:id="rId38"/>
    <p:sldId id="257" r:id="rId39"/>
    <p:sldId id="2145708723" r:id="rId40"/>
    <p:sldId id="2145708724" r:id="rId41"/>
    <p:sldId id="2145708725" r:id="rId42"/>
    <p:sldId id="291" r:id="rId43"/>
    <p:sldId id="2145708726" r:id="rId44"/>
    <p:sldId id="2145708727" r:id="rId45"/>
    <p:sldId id="290" r:id="rId46"/>
    <p:sldId id="299" r:id="rId47"/>
    <p:sldId id="300" r:id="rId48"/>
    <p:sldId id="2145708729" r:id="rId49"/>
    <p:sldId id="2145708730" r:id="rId50"/>
    <p:sldId id="2145708731" r:id="rId51"/>
    <p:sldId id="2145708732" r:id="rId52"/>
    <p:sldId id="296" r:id="rId53"/>
    <p:sldId id="293" r:id="rId54"/>
    <p:sldId id="369" r:id="rId55"/>
    <p:sldId id="294" r:id="rId5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B7D6F-BD3F-4F78-98B9-F8B2AC64FC9A}" v="2" dt="2024-02-22T19:21:08.967"/>
    <p1510:client id="{3DD17B12-EE3C-45C3-8569-D1413ECA3727}" v="3" dt="2024-02-22T16:21:54.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3" autoAdjust="0"/>
    <p:restoredTop sz="96327"/>
  </p:normalViewPr>
  <p:slideViewPr>
    <p:cSldViewPr snapToGrid="0" snapToObjects="1">
      <p:cViewPr varScale="1">
        <p:scale>
          <a:sx n="143" d="100"/>
          <a:sy n="143" d="100"/>
        </p:scale>
        <p:origin x="420" y="1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6" d="100"/>
          <a:sy n="136"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nion, Paul Nathaniel" userId="a672ca9d-b9e9-4a5e-b4dd-1e437cdb3e71" providerId="ADAL" clId="{073B7D6F-BD3F-4F78-98B9-F8B2AC64FC9A}"/>
    <pc:docChg chg="undo custSel addSld delSld modSld">
      <pc:chgData name="Runnion, Paul Nathaniel" userId="a672ca9d-b9e9-4a5e-b4dd-1e437cdb3e71" providerId="ADAL" clId="{073B7D6F-BD3F-4F78-98B9-F8B2AC64FC9A}" dt="2024-02-22T19:22:10.202" v="189" actId="2711"/>
      <pc:docMkLst>
        <pc:docMk/>
      </pc:docMkLst>
      <pc:sldChg chg="modSp mod">
        <pc:chgData name="Runnion, Paul Nathaniel" userId="a672ca9d-b9e9-4a5e-b4dd-1e437cdb3e71" providerId="ADAL" clId="{073B7D6F-BD3F-4F78-98B9-F8B2AC64FC9A}" dt="2024-02-21T22:52:47.197" v="32" actId="255"/>
        <pc:sldMkLst>
          <pc:docMk/>
          <pc:sldMk cId="1290674769" sldId="258"/>
        </pc:sldMkLst>
        <pc:spChg chg="mod">
          <ac:chgData name="Runnion, Paul Nathaniel" userId="a672ca9d-b9e9-4a5e-b4dd-1e437cdb3e71" providerId="ADAL" clId="{073B7D6F-BD3F-4F78-98B9-F8B2AC64FC9A}" dt="2024-02-21T22:52:47.197" v="32" actId="255"/>
          <ac:spMkLst>
            <pc:docMk/>
            <pc:sldMk cId="1290674769" sldId="258"/>
            <ac:spMk id="3" creationId="{ABFF2A9E-0C94-2D51-EAF2-1BBFB8CD003C}"/>
          </ac:spMkLst>
        </pc:spChg>
      </pc:sldChg>
      <pc:sldChg chg="modSp mod">
        <pc:chgData name="Runnion, Paul Nathaniel" userId="a672ca9d-b9e9-4a5e-b4dd-1e437cdb3e71" providerId="ADAL" clId="{073B7D6F-BD3F-4F78-98B9-F8B2AC64FC9A}" dt="2024-02-21T22:52:32.785" v="31" actId="27636"/>
        <pc:sldMkLst>
          <pc:docMk/>
          <pc:sldMk cId="2598739357" sldId="259"/>
        </pc:sldMkLst>
        <pc:spChg chg="mod">
          <ac:chgData name="Runnion, Paul Nathaniel" userId="a672ca9d-b9e9-4a5e-b4dd-1e437cdb3e71" providerId="ADAL" clId="{073B7D6F-BD3F-4F78-98B9-F8B2AC64FC9A}" dt="2024-02-21T22:52:32.785" v="31" actId="27636"/>
          <ac:spMkLst>
            <pc:docMk/>
            <pc:sldMk cId="2598739357" sldId="259"/>
            <ac:spMk id="3" creationId="{A306E491-9F84-4D6E-C171-3B926E1F8DC4}"/>
          </ac:spMkLst>
        </pc:spChg>
      </pc:sldChg>
      <pc:sldChg chg="modSp mod">
        <pc:chgData name="Runnion, Paul Nathaniel" userId="a672ca9d-b9e9-4a5e-b4dd-1e437cdb3e71" providerId="ADAL" clId="{073B7D6F-BD3F-4F78-98B9-F8B2AC64FC9A}" dt="2024-02-21T22:53:35.907" v="45" actId="20577"/>
        <pc:sldMkLst>
          <pc:docMk/>
          <pc:sldMk cId="1270622975" sldId="260"/>
        </pc:sldMkLst>
        <pc:spChg chg="mod">
          <ac:chgData name="Runnion, Paul Nathaniel" userId="a672ca9d-b9e9-4a5e-b4dd-1e437cdb3e71" providerId="ADAL" clId="{073B7D6F-BD3F-4F78-98B9-F8B2AC64FC9A}" dt="2024-02-21T22:53:35.907" v="45" actId="20577"/>
          <ac:spMkLst>
            <pc:docMk/>
            <pc:sldMk cId="1270622975" sldId="260"/>
            <ac:spMk id="3" creationId="{D94C6BF7-24B5-AA3A-C953-7EBDA1FBF068}"/>
          </ac:spMkLst>
        </pc:spChg>
      </pc:sldChg>
      <pc:sldChg chg="modSp mod">
        <pc:chgData name="Runnion, Paul Nathaniel" userId="a672ca9d-b9e9-4a5e-b4dd-1e437cdb3e71" providerId="ADAL" clId="{073B7D6F-BD3F-4F78-98B9-F8B2AC64FC9A}" dt="2024-02-21T22:54:29.180" v="52" actId="255"/>
        <pc:sldMkLst>
          <pc:docMk/>
          <pc:sldMk cId="3896346195" sldId="263"/>
        </pc:sldMkLst>
        <pc:spChg chg="mod">
          <ac:chgData name="Runnion, Paul Nathaniel" userId="a672ca9d-b9e9-4a5e-b4dd-1e437cdb3e71" providerId="ADAL" clId="{073B7D6F-BD3F-4F78-98B9-F8B2AC64FC9A}" dt="2024-02-21T22:54:29.180" v="52" actId="255"/>
          <ac:spMkLst>
            <pc:docMk/>
            <pc:sldMk cId="3896346195" sldId="263"/>
            <ac:spMk id="3" creationId="{8429703C-7F8B-E298-CD75-3BEDCABC0188}"/>
          </ac:spMkLst>
        </pc:spChg>
      </pc:sldChg>
      <pc:sldChg chg="modSp mod">
        <pc:chgData name="Runnion, Paul Nathaniel" userId="a672ca9d-b9e9-4a5e-b4dd-1e437cdb3e71" providerId="ADAL" clId="{073B7D6F-BD3F-4F78-98B9-F8B2AC64FC9A}" dt="2024-02-21T22:55:48.851" v="70" actId="255"/>
        <pc:sldMkLst>
          <pc:docMk/>
          <pc:sldMk cId="2421047691" sldId="264"/>
        </pc:sldMkLst>
        <pc:spChg chg="mod">
          <ac:chgData name="Runnion, Paul Nathaniel" userId="a672ca9d-b9e9-4a5e-b4dd-1e437cdb3e71" providerId="ADAL" clId="{073B7D6F-BD3F-4F78-98B9-F8B2AC64FC9A}" dt="2024-02-21T22:55:48.851" v="70" actId="255"/>
          <ac:spMkLst>
            <pc:docMk/>
            <pc:sldMk cId="2421047691" sldId="264"/>
            <ac:spMk id="3" creationId="{DC4F5B08-42E1-C36E-AF54-26FA65C5EB51}"/>
          </ac:spMkLst>
        </pc:spChg>
      </pc:sldChg>
      <pc:sldChg chg="modSp mod">
        <pc:chgData name="Runnion, Paul Nathaniel" userId="a672ca9d-b9e9-4a5e-b4dd-1e437cdb3e71" providerId="ADAL" clId="{073B7D6F-BD3F-4F78-98B9-F8B2AC64FC9A}" dt="2024-02-21T22:54:53.410" v="61" actId="27636"/>
        <pc:sldMkLst>
          <pc:docMk/>
          <pc:sldMk cId="3528799106" sldId="266"/>
        </pc:sldMkLst>
        <pc:spChg chg="mod">
          <ac:chgData name="Runnion, Paul Nathaniel" userId="a672ca9d-b9e9-4a5e-b4dd-1e437cdb3e71" providerId="ADAL" clId="{073B7D6F-BD3F-4F78-98B9-F8B2AC64FC9A}" dt="2024-02-21T22:54:38.297" v="53" actId="404"/>
          <ac:spMkLst>
            <pc:docMk/>
            <pc:sldMk cId="3528799106" sldId="266"/>
            <ac:spMk id="2" creationId="{235CB595-584C-B171-F969-5F7BDA611282}"/>
          </ac:spMkLst>
        </pc:spChg>
        <pc:spChg chg="mod">
          <ac:chgData name="Runnion, Paul Nathaniel" userId="a672ca9d-b9e9-4a5e-b4dd-1e437cdb3e71" providerId="ADAL" clId="{073B7D6F-BD3F-4F78-98B9-F8B2AC64FC9A}" dt="2024-02-21T22:54:53.410" v="61" actId="27636"/>
          <ac:spMkLst>
            <pc:docMk/>
            <pc:sldMk cId="3528799106" sldId="266"/>
            <ac:spMk id="3" creationId="{7310F118-511B-08AD-FC00-A1A1075CE37F}"/>
          </ac:spMkLst>
        </pc:spChg>
      </pc:sldChg>
      <pc:sldChg chg="modSp mod">
        <pc:chgData name="Runnion, Paul Nathaniel" userId="a672ca9d-b9e9-4a5e-b4dd-1e437cdb3e71" providerId="ADAL" clId="{073B7D6F-BD3F-4F78-98B9-F8B2AC64FC9A}" dt="2024-02-21T22:55:03.363" v="63" actId="255"/>
        <pc:sldMkLst>
          <pc:docMk/>
          <pc:sldMk cId="667228851" sldId="267"/>
        </pc:sldMkLst>
        <pc:spChg chg="mod">
          <ac:chgData name="Runnion, Paul Nathaniel" userId="a672ca9d-b9e9-4a5e-b4dd-1e437cdb3e71" providerId="ADAL" clId="{073B7D6F-BD3F-4F78-98B9-F8B2AC64FC9A}" dt="2024-02-21T22:55:03.363" v="63" actId="255"/>
          <ac:spMkLst>
            <pc:docMk/>
            <pc:sldMk cId="667228851" sldId="267"/>
            <ac:spMk id="2" creationId="{11C71FE1-4BC3-742D-7E25-8B66017CE3E1}"/>
          </ac:spMkLst>
        </pc:spChg>
      </pc:sldChg>
      <pc:sldChg chg="add">
        <pc:chgData name="Runnion, Paul Nathaniel" userId="a672ca9d-b9e9-4a5e-b4dd-1e437cdb3e71" providerId="ADAL" clId="{073B7D6F-BD3F-4F78-98B9-F8B2AC64FC9A}" dt="2024-02-21T22:49:01.728" v="0"/>
        <pc:sldMkLst>
          <pc:docMk/>
          <pc:sldMk cId="3915673261" sldId="307"/>
        </pc:sldMkLst>
      </pc:sldChg>
      <pc:sldChg chg="add">
        <pc:chgData name="Runnion, Paul Nathaniel" userId="a672ca9d-b9e9-4a5e-b4dd-1e437cdb3e71" providerId="ADAL" clId="{073B7D6F-BD3F-4F78-98B9-F8B2AC64FC9A}" dt="2024-02-21T22:49:01.728" v="0"/>
        <pc:sldMkLst>
          <pc:docMk/>
          <pc:sldMk cId="1665084346" sldId="310"/>
        </pc:sldMkLst>
      </pc:sldChg>
      <pc:sldChg chg="add">
        <pc:chgData name="Runnion, Paul Nathaniel" userId="a672ca9d-b9e9-4a5e-b4dd-1e437cdb3e71" providerId="ADAL" clId="{073B7D6F-BD3F-4F78-98B9-F8B2AC64FC9A}" dt="2024-02-21T22:49:01.728" v="0"/>
        <pc:sldMkLst>
          <pc:docMk/>
          <pc:sldMk cId="2874822725" sldId="311"/>
        </pc:sldMkLst>
      </pc:sldChg>
      <pc:sldChg chg="modSp mod">
        <pc:chgData name="Runnion, Paul Nathaniel" userId="a672ca9d-b9e9-4a5e-b4dd-1e437cdb3e71" providerId="ADAL" clId="{073B7D6F-BD3F-4F78-98B9-F8B2AC64FC9A}" dt="2024-02-21T22:51:24.666" v="20" actId="403"/>
        <pc:sldMkLst>
          <pc:docMk/>
          <pc:sldMk cId="1180523941" sldId="486"/>
        </pc:sldMkLst>
        <pc:spChg chg="mod">
          <ac:chgData name="Runnion, Paul Nathaniel" userId="a672ca9d-b9e9-4a5e-b4dd-1e437cdb3e71" providerId="ADAL" clId="{073B7D6F-BD3F-4F78-98B9-F8B2AC64FC9A}" dt="2024-02-21T22:51:24.666" v="20" actId="403"/>
          <ac:spMkLst>
            <pc:docMk/>
            <pc:sldMk cId="1180523941" sldId="486"/>
            <ac:spMk id="3" creationId="{37970D79-6C94-CA46-9F21-E3B94234CE27}"/>
          </ac:spMkLst>
        </pc:spChg>
      </pc:sldChg>
      <pc:sldChg chg="new del">
        <pc:chgData name="Runnion, Paul Nathaniel" userId="a672ca9d-b9e9-4a5e-b4dd-1e437cdb3e71" providerId="ADAL" clId="{073B7D6F-BD3F-4F78-98B9-F8B2AC64FC9A}" dt="2024-02-21T22:50:22.910" v="2" actId="47"/>
        <pc:sldMkLst>
          <pc:docMk/>
          <pc:sldMk cId="3691864457" sldId="487"/>
        </pc:sldMkLst>
      </pc:sldChg>
      <pc:sldChg chg="modSp add mod">
        <pc:chgData name="Runnion, Paul Nathaniel" userId="a672ca9d-b9e9-4a5e-b4dd-1e437cdb3e71" providerId="ADAL" clId="{073B7D6F-BD3F-4F78-98B9-F8B2AC64FC9A}" dt="2024-02-22T19:22:10.202" v="189" actId="2711"/>
        <pc:sldMkLst>
          <pc:docMk/>
          <pc:sldMk cId="1387687726" sldId="2145708728"/>
        </pc:sldMkLst>
        <pc:spChg chg="mod">
          <ac:chgData name="Runnion, Paul Nathaniel" userId="a672ca9d-b9e9-4a5e-b4dd-1e437cdb3e71" providerId="ADAL" clId="{073B7D6F-BD3F-4F78-98B9-F8B2AC64FC9A}" dt="2024-02-22T19:22:10.202" v="189" actId="2711"/>
          <ac:spMkLst>
            <pc:docMk/>
            <pc:sldMk cId="1387687726" sldId="2145708728"/>
            <ac:spMk id="7" creationId="{B7CF1D75-EC98-CEB5-9D0B-3590CC4456AB}"/>
          </ac:spMkLst>
        </pc:spChg>
      </pc:sldChg>
    </pc:docChg>
  </pc:docChgLst>
  <pc:docChgLst>
    <pc:chgData name="Runnion, Paul Nathaniel" userId="a672ca9d-b9e9-4a5e-b4dd-1e437cdb3e71" providerId="ADAL" clId="{3DD17B12-EE3C-45C3-8569-D1413ECA3727}"/>
    <pc:docChg chg="undo redo custSel addSld delSld modSld">
      <pc:chgData name="Runnion, Paul Nathaniel" userId="a672ca9d-b9e9-4a5e-b4dd-1e437cdb3e71" providerId="ADAL" clId="{3DD17B12-EE3C-45C3-8569-D1413ECA3727}" dt="2024-02-22T16:23:48.470" v="240" actId="20577"/>
      <pc:docMkLst>
        <pc:docMk/>
      </pc:docMkLst>
      <pc:sldChg chg="modSp mod">
        <pc:chgData name="Runnion, Paul Nathaniel" userId="a672ca9d-b9e9-4a5e-b4dd-1e437cdb3e71" providerId="ADAL" clId="{3DD17B12-EE3C-45C3-8569-D1413ECA3727}" dt="2024-02-20T20:05:18.791" v="10" actId="20577"/>
        <pc:sldMkLst>
          <pc:docMk/>
          <pc:sldMk cId="1818187218" sldId="256"/>
        </pc:sldMkLst>
        <pc:spChg chg="mod">
          <ac:chgData name="Runnion, Paul Nathaniel" userId="a672ca9d-b9e9-4a5e-b4dd-1e437cdb3e71" providerId="ADAL" clId="{3DD17B12-EE3C-45C3-8569-D1413ECA3727}" dt="2024-02-20T20:05:18.791" v="10" actId="20577"/>
          <ac:spMkLst>
            <pc:docMk/>
            <pc:sldMk cId="1818187218" sldId="256"/>
            <ac:spMk id="9" creationId="{6824D461-9847-B4A6-9002-73F9FD3C7559}"/>
          </ac:spMkLst>
        </pc:spChg>
      </pc:sldChg>
      <pc:sldChg chg="add del">
        <pc:chgData name="Runnion, Paul Nathaniel" userId="a672ca9d-b9e9-4a5e-b4dd-1e437cdb3e71" providerId="ADAL" clId="{3DD17B12-EE3C-45C3-8569-D1413ECA3727}" dt="2024-02-22T16:15:59.629" v="232"/>
        <pc:sldMkLst>
          <pc:docMk/>
          <pc:sldMk cId="3157815114" sldId="257"/>
        </pc:sldMkLst>
      </pc:sldChg>
      <pc:sldChg chg="modSp add del mod">
        <pc:chgData name="Runnion, Paul Nathaniel" userId="a672ca9d-b9e9-4a5e-b4dd-1e437cdb3e71" providerId="ADAL" clId="{3DD17B12-EE3C-45C3-8569-D1413ECA3727}" dt="2024-02-20T20:18:39.834" v="136"/>
        <pc:sldMkLst>
          <pc:docMk/>
          <pc:sldMk cId="1290674769" sldId="258"/>
        </pc:sldMkLst>
        <pc:spChg chg="mod">
          <ac:chgData name="Runnion, Paul Nathaniel" userId="a672ca9d-b9e9-4a5e-b4dd-1e437cdb3e71" providerId="ADAL" clId="{3DD17B12-EE3C-45C3-8569-D1413ECA3727}" dt="2024-02-20T20:18:39.834" v="136"/>
          <ac:spMkLst>
            <pc:docMk/>
            <pc:sldMk cId="1290674769" sldId="258"/>
            <ac:spMk id="3" creationId="{ABFF2A9E-0C94-2D51-EAF2-1BBFB8CD003C}"/>
          </ac:spMkLst>
        </pc:spChg>
      </pc:sldChg>
      <pc:sldChg chg="modSp add del mod">
        <pc:chgData name="Runnion, Paul Nathaniel" userId="a672ca9d-b9e9-4a5e-b4dd-1e437cdb3e71" providerId="ADAL" clId="{3DD17B12-EE3C-45C3-8569-D1413ECA3727}" dt="2024-02-20T20:18:39.834" v="136"/>
        <pc:sldMkLst>
          <pc:docMk/>
          <pc:sldMk cId="2598739357" sldId="259"/>
        </pc:sldMkLst>
        <pc:spChg chg="mod">
          <ac:chgData name="Runnion, Paul Nathaniel" userId="a672ca9d-b9e9-4a5e-b4dd-1e437cdb3e71" providerId="ADAL" clId="{3DD17B12-EE3C-45C3-8569-D1413ECA3727}" dt="2024-02-20T20:18:39.834" v="136"/>
          <ac:spMkLst>
            <pc:docMk/>
            <pc:sldMk cId="2598739357" sldId="259"/>
            <ac:spMk id="3" creationId="{A306E491-9F84-4D6E-C171-3B926E1F8DC4}"/>
          </ac:spMkLst>
        </pc:spChg>
      </pc:sldChg>
      <pc:sldChg chg="modSp add del mod">
        <pc:chgData name="Runnion, Paul Nathaniel" userId="a672ca9d-b9e9-4a5e-b4dd-1e437cdb3e71" providerId="ADAL" clId="{3DD17B12-EE3C-45C3-8569-D1413ECA3727}" dt="2024-02-20T20:18:39.834" v="136"/>
        <pc:sldMkLst>
          <pc:docMk/>
          <pc:sldMk cId="1270622975" sldId="260"/>
        </pc:sldMkLst>
        <pc:spChg chg="mod">
          <ac:chgData name="Runnion, Paul Nathaniel" userId="a672ca9d-b9e9-4a5e-b4dd-1e437cdb3e71" providerId="ADAL" clId="{3DD17B12-EE3C-45C3-8569-D1413ECA3727}" dt="2024-02-20T20:18:39.834" v="136"/>
          <ac:spMkLst>
            <pc:docMk/>
            <pc:sldMk cId="1270622975" sldId="260"/>
            <ac:spMk id="3" creationId="{D94C6BF7-24B5-AA3A-C953-7EBDA1FBF068}"/>
          </ac:spMkLst>
        </pc:spChg>
      </pc:sldChg>
      <pc:sldChg chg="modSp add del mod">
        <pc:chgData name="Runnion, Paul Nathaniel" userId="a672ca9d-b9e9-4a5e-b4dd-1e437cdb3e71" providerId="ADAL" clId="{3DD17B12-EE3C-45C3-8569-D1413ECA3727}" dt="2024-02-20T20:18:39.834" v="136"/>
        <pc:sldMkLst>
          <pc:docMk/>
          <pc:sldMk cId="1250958899" sldId="261"/>
        </pc:sldMkLst>
        <pc:spChg chg="mod">
          <ac:chgData name="Runnion, Paul Nathaniel" userId="a672ca9d-b9e9-4a5e-b4dd-1e437cdb3e71" providerId="ADAL" clId="{3DD17B12-EE3C-45C3-8569-D1413ECA3727}" dt="2024-02-20T20:18:39.834" v="136"/>
          <ac:spMkLst>
            <pc:docMk/>
            <pc:sldMk cId="1250958899" sldId="261"/>
            <ac:spMk id="3" creationId="{BDCE547B-3D66-DB4F-EF59-767E6467B3ED}"/>
          </ac:spMkLst>
        </pc:spChg>
      </pc:sldChg>
      <pc:sldChg chg="modSp add del mod">
        <pc:chgData name="Runnion, Paul Nathaniel" userId="a672ca9d-b9e9-4a5e-b4dd-1e437cdb3e71" providerId="ADAL" clId="{3DD17B12-EE3C-45C3-8569-D1413ECA3727}" dt="2024-02-20T20:18:39.834" v="136"/>
        <pc:sldMkLst>
          <pc:docMk/>
          <pc:sldMk cId="3896346195" sldId="263"/>
        </pc:sldMkLst>
        <pc:spChg chg="mod">
          <ac:chgData name="Runnion, Paul Nathaniel" userId="a672ca9d-b9e9-4a5e-b4dd-1e437cdb3e71" providerId="ADAL" clId="{3DD17B12-EE3C-45C3-8569-D1413ECA3727}" dt="2024-02-20T20:18:39.834" v="136"/>
          <ac:spMkLst>
            <pc:docMk/>
            <pc:sldMk cId="3896346195" sldId="263"/>
            <ac:spMk id="3" creationId="{8429703C-7F8B-E298-CD75-3BEDCABC0188}"/>
          </ac:spMkLst>
        </pc:spChg>
      </pc:sldChg>
      <pc:sldChg chg="modSp add del mod">
        <pc:chgData name="Runnion, Paul Nathaniel" userId="a672ca9d-b9e9-4a5e-b4dd-1e437cdb3e71" providerId="ADAL" clId="{3DD17B12-EE3C-45C3-8569-D1413ECA3727}" dt="2024-02-20T20:18:39.834" v="136"/>
        <pc:sldMkLst>
          <pc:docMk/>
          <pc:sldMk cId="2421047691" sldId="264"/>
        </pc:sldMkLst>
        <pc:spChg chg="mod">
          <ac:chgData name="Runnion, Paul Nathaniel" userId="a672ca9d-b9e9-4a5e-b4dd-1e437cdb3e71" providerId="ADAL" clId="{3DD17B12-EE3C-45C3-8569-D1413ECA3727}" dt="2024-02-20T20:18:39.834" v="136"/>
          <ac:spMkLst>
            <pc:docMk/>
            <pc:sldMk cId="2421047691" sldId="264"/>
            <ac:spMk id="2" creationId="{864D363C-0BF4-799B-C4DA-D3CAF20EB5EF}"/>
          </ac:spMkLst>
        </pc:spChg>
      </pc:sldChg>
      <pc:sldChg chg="modSp add del mod">
        <pc:chgData name="Runnion, Paul Nathaniel" userId="a672ca9d-b9e9-4a5e-b4dd-1e437cdb3e71" providerId="ADAL" clId="{3DD17B12-EE3C-45C3-8569-D1413ECA3727}" dt="2024-02-20T20:18:39.834" v="136"/>
        <pc:sldMkLst>
          <pc:docMk/>
          <pc:sldMk cId="3528799106" sldId="266"/>
        </pc:sldMkLst>
        <pc:spChg chg="mod">
          <ac:chgData name="Runnion, Paul Nathaniel" userId="a672ca9d-b9e9-4a5e-b4dd-1e437cdb3e71" providerId="ADAL" clId="{3DD17B12-EE3C-45C3-8569-D1413ECA3727}" dt="2024-02-20T20:18:39.834" v="136"/>
          <ac:spMkLst>
            <pc:docMk/>
            <pc:sldMk cId="3528799106" sldId="266"/>
            <ac:spMk id="2" creationId="{235CB595-584C-B171-F969-5F7BDA611282}"/>
          </ac:spMkLst>
        </pc:spChg>
        <pc:spChg chg="mod">
          <ac:chgData name="Runnion, Paul Nathaniel" userId="a672ca9d-b9e9-4a5e-b4dd-1e437cdb3e71" providerId="ADAL" clId="{3DD17B12-EE3C-45C3-8569-D1413ECA3727}" dt="2024-02-20T20:18:39.834" v="136"/>
          <ac:spMkLst>
            <pc:docMk/>
            <pc:sldMk cId="3528799106" sldId="266"/>
            <ac:spMk id="3" creationId="{7310F118-511B-08AD-FC00-A1A1075CE37F}"/>
          </ac:spMkLst>
        </pc:spChg>
      </pc:sldChg>
      <pc:sldChg chg="modSp add del mod">
        <pc:chgData name="Runnion, Paul Nathaniel" userId="a672ca9d-b9e9-4a5e-b4dd-1e437cdb3e71" providerId="ADAL" clId="{3DD17B12-EE3C-45C3-8569-D1413ECA3727}" dt="2024-02-20T20:18:39.834" v="136"/>
        <pc:sldMkLst>
          <pc:docMk/>
          <pc:sldMk cId="667228851" sldId="267"/>
        </pc:sldMkLst>
        <pc:spChg chg="mod">
          <ac:chgData name="Runnion, Paul Nathaniel" userId="a672ca9d-b9e9-4a5e-b4dd-1e437cdb3e71" providerId="ADAL" clId="{3DD17B12-EE3C-45C3-8569-D1413ECA3727}" dt="2024-02-20T20:18:39.834" v="136"/>
          <ac:spMkLst>
            <pc:docMk/>
            <pc:sldMk cId="667228851" sldId="267"/>
            <ac:spMk id="2" creationId="{11C71FE1-4BC3-742D-7E25-8B66017CE3E1}"/>
          </ac:spMkLst>
        </pc:spChg>
        <pc:spChg chg="mod">
          <ac:chgData name="Runnion, Paul Nathaniel" userId="a672ca9d-b9e9-4a5e-b4dd-1e437cdb3e71" providerId="ADAL" clId="{3DD17B12-EE3C-45C3-8569-D1413ECA3727}" dt="2024-02-20T20:18:39.834" v="136"/>
          <ac:spMkLst>
            <pc:docMk/>
            <pc:sldMk cId="667228851" sldId="267"/>
            <ac:spMk id="3" creationId="{F296C4AB-A45C-750F-345F-6C1F9A110B27}"/>
          </ac:spMkLst>
        </pc:spChg>
      </pc:sldChg>
      <pc:sldChg chg="del">
        <pc:chgData name="Runnion, Paul Nathaniel" userId="a672ca9d-b9e9-4a5e-b4dd-1e437cdb3e71" providerId="ADAL" clId="{3DD17B12-EE3C-45C3-8569-D1413ECA3727}" dt="2024-02-22T05:26:01.751" v="218" actId="47"/>
        <pc:sldMkLst>
          <pc:docMk/>
          <pc:sldMk cId="2132682693" sldId="274"/>
        </pc:sldMkLst>
      </pc:sldChg>
      <pc:sldChg chg="del">
        <pc:chgData name="Runnion, Paul Nathaniel" userId="a672ca9d-b9e9-4a5e-b4dd-1e437cdb3e71" providerId="ADAL" clId="{3DD17B12-EE3C-45C3-8569-D1413ECA3727}" dt="2024-02-22T05:26:01.751" v="218" actId="47"/>
        <pc:sldMkLst>
          <pc:docMk/>
          <pc:sldMk cId="1771479659" sldId="275"/>
        </pc:sldMkLst>
      </pc:sldChg>
      <pc:sldChg chg="modSp mod">
        <pc:chgData name="Runnion, Paul Nathaniel" userId="a672ca9d-b9e9-4a5e-b4dd-1e437cdb3e71" providerId="ADAL" clId="{3DD17B12-EE3C-45C3-8569-D1413ECA3727}" dt="2024-02-20T20:05:24.820" v="21" actId="20577"/>
        <pc:sldMkLst>
          <pc:docMk/>
          <pc:sldMk cId="1902058188" sldId="283"/>
        </pc:sldMkLst>
        <pc:spChg chg="mod">
          <ac:chgData name="Runnion, Paul Nathaniel" userId="a672ca9d-b9e9-4a5e-b4dd-1e437cdb3e71" providerId="ADAL" clId="{3DD17B12-EE3C-45C3-8569-D1413ECA3727}" dt="2024-02-20T20:05:24.820" v="21" actId="20577"/>
          <ac:spMkLst>
            <pc:docMk/>
            <pc:sldMk cId="1902058188" sldId="283"/>
            <ac:spMk id="5" creationId="{D0CEA354-2828-BDF4-039B-A701F81302E7}"/>
          </ac:spMkLst>
        </pc:spChg>
      </pc:sldChg>
      <pc:sldChg chg="modSp mod">
        <pc:chgData name="Runnion, Paul Nathaniel" userId="a672ca9d-b9e9-4a5e-b4dd-1e437cdb3e71" providerId="ADAL" clId="{3DD17B12-EE3C-45C3-8569-D1413ECA3727}" dt="2024-02-20T20:05:31.295" v="37" actId="20577"/>
        <pc:sldMkLst>
          <pc:docMk/>
          <pc:sldMk cId="2443770048" sldId="284"/>
        </pc:sldMkLst>
        <pc:spChg chg="mod">
          <ac:chgData name="Runnion, Paul Nathaniel" userId="a672ca9d-b9e9-4a5e-b4dd-1e437cdb3e71" providerId="ADAL" clId="{3DD17B12-EE3C-45C3-8569-D1413ECA3727}" dt="2024-02-20T20:05:31.295" v="37" actId="20577"/>
          <ac:spMkLst>
            <pc:docMk/>
            <pc:sldMk cId="2443770048" sldId="284"/>
            <ac:spMk id="5" creationId="{D0CEA354-2828-BDF4-039B-A701F81302E7}"/>
          </ac:spMkLst>
        </pc:spChg>
      </pc:sldChg>
      <pc:sldChg chg="modSp mod">
        <pc:chgData name="Runnion, Paul Nathaniel" userId="a672ca9d-b9e9-4a5e-b4dd-1e437cdb3e71" providerId="ADAL" clId="{3DD17B12-EE3C-45C3-8569-D1413ECA3727}" dt="2024-02-20T20:05:48.732" v="51" actId="20577"/>
        <pc:sldMkLst>
          <pc:docMk/>
          <pc:sldMk cId="210016162" sldId="285"/>
        </pc:sldMkLst>
        <pc:spChg chg="mod">
          <ac:chgData name="Runnion, Paul Nathaniel" userId="a672ca9d-b9e9-4a5e-b4dd-1e437cdb3e71" providerId="ADAL" clId="{3DD17B12-EE3C-45C3-8569-D1413ECA3727}" dt="2024-02-20T20:05:48.732" v="51" actId="20577"/>
          <ac:spMkLst>
            <pc:docMk/>
            <pc:sldMk cId="210016162" sldId="285"/>
            <ac:spMk id="7" creationId="{89FB70D5-347D-6570-D3B0-C13B72F5050C}"/>
          </ac:spMkLst>
        </pc:spChg>
      </pc:sldChg>
      <pc:sldChg chg="modSp mod">
        <pc:chgData name="Runnion, Paul Nathaniel" userId="a672ca9d-b9e9-4a5e-b4dd-1e437cdb3e71" providerId="ADAL" clId="{3DD17B12-EE3C-45C3-8569-D1413ECA3727}" dt="2024-02-22T05:42:49.717" v="231" actId="20577"/>
        <pc:sldMkLst>
          <pc:docMk/>
          <pc:sldMk cId="2755360523" sldId="286"/>
        </pc:sldMkLst>
        <pc:spChg chg="mod">
          <ac:chgData name="Runnion, Paul Nathaniel" userId="a672ca9d-b9e9-4a5e-b4dd-1e437cdb3e71" providerId="ADAL" clId="{3DD17B12-EE3C-45C3-8569-D1413ECA3727}" dt="2024-02-22T05:42:49.717" v="231" actId="20577"/>
          <ac:spMkLst>
            <pc:docMk/>
            <pc:sldMk cId="2755360523" sldId="286"/>
            <ac:spMk id="7" creationId="{89FB70D5-347D-6570-D3B0-C13B72F5050C}"/>
          </ac:spMkLst>
        </pc:spChg>
      </pc:sldChg>
      <pc:sldChg chg="modSp mod">
        <pc:chgData name="Runnion, Paul Nathaniel" userId="a672ca9d-b9e9-4a5e-b4dd-1e437cdb3e71" providerId="ADAL" clId="{3DD17B12-EE3C-45C3-8569-D1413ECA3727}" dt="2024-02-22T16:23:48.470" v="240" actId="20577"/>
        <pc:sldMkLst>
          <pc:docMk/>
          <pc:sldMk cId="856764139" sldId="287"/>
        </pc:sldMkLst>
        <pc:spChg chg="mod">
          <ac:chgData name="Runnion, Paul Nathaniel" userId="a672ca9d-b9e9-4a5e-b4dd-1e437cdb3e71" providerId="ADAL" clId="{3DD17B12-EE3C-45C3-8569-D1413ECA3727}" dt="2024-02-22T16:23:48.470" v="240" actId="20577"/>
          <ac:spMkLst>
            <pc:docMk/>
            <pc:sldMk cId="856764139" sldId="287"/>
            <ac:spMk id="7" creationId="{89FB70D5-347D-6570-D3B0-C13B72F5050C}"/>
          </ac:spMkLst>
        </pc:spChg>
      </pc:sldChg>
      <pc:sldChg chg="modSp mod">
        <pc:chgData name="Runnion, Paul Nathaniel" userId="a672ca9d-b9e9-4a5e-b4dd-1e437cdb3e71" providerId="ADAL" clId="{3DD17B12-EE3C-45C3-8569-D1413ECA3727}" dt="2024-02-22T05:25:51.757" v="217" actId="20577"/>
        <pc:sldMkLst>
          <pc:docMk/>
          <pc:sldMk cId="1678278684" sldId="290"/>
        </pc:sldMkLst>
        <pc:spChg chg="mod">
          <ac:chgData name="Runnion, Paul Nathaniel" userId="a672ca9d-b9e9-4a5e-b4dd-1e437cdb3e71" providerId="ADAL" clId="{3DD17B12-EE3C-45C3-8569-D1413ECA3727}" dt="2024-02-22T05:25:51.757" v="217" actId="20577"/>
          <ac:spMkLst>
            <pc:docMk/>
            <pc:sldMk cId="1678278684" sldId="290"/>
            <ac:spMk id="7" creationId="{89FB70D5-347D-6570-D3B0-C13B72F5050C}"/>
          </ac:spMkLst>
        </pc:spChg>
      </pc:sldChg>
      <pc:sldChg chg="modSp mod">
        <pc:chgData name="Runnion, Paul Nathaniel" userId="a672ca9d-b9e9-4a5e-b4dd-1e437cdb3e71" providerId="ADAL" clId="{3DD17B12-EE3C-45C3-8569-D1413ECA3727}" dt="2024-02-22T05:25:38.494" v="208" actId="20577"/>
        <pc:sldMkLst>
          <pc:docMk/>
          <pc:sldMk cId="263087993" sldId="291"/>
        </pc:sldMkLst>
        <pc:spChg chg="mod">
          <ac:chgData name="Runnion, Paul Nathaniel" userId="a672ca9d-b9e9-4a5e-b4dd-1e437cdb3e71" providerId="ADAL" clId="{3DD17B12-EE3C-45C3-8569-D1413ECA3727}" dt="2024-02-22T05:25:38.494" v="208" actId="20577"/>
          <ac:spMkLst>
            <pc:docMk/>
            <pc:sldMk cId="263087993" sldId="291"/>
            <ac:spMk id="7" creationId="{89FB70D5-347D-6570-D3B0-C13B72F5050C}"/>
          </ac:spMkLst>
        </pc:spChg>
      </pc:sldChg>
      <pc:sldChg chg="del">
        <pc:chgData name="Runnion, Paul Nathaniel" userId="a672ca9d-b9e9-4a5e-b4dd-1e437cdb3e71" providerId="ADAL" clId="{3DD17B12-EE3C-45C3-8569-D1413ECA3727}" dt="2024-02-22T05:26:01.751" v="218" actId="47"/>
        <pc:sldMkLst>
          <pc:docMk/>
          <pc:sldMk cId="1434816530" sldId="292"/>
        </pc:sldMkLst>
      </pc:sldChg>
      <pc:sldChg chg="add">
        <pc:chgData name="Runnion, Paul Nathaniel" userId="a672ca9d-b9e9-4a5e-b4dd-1e437cdb3e71" providerId="ADAL" clId="{3DD17B12-EE3C-45C3-8569-D1413ECA3727}" dt="2024-02-22T16:15:59.629" v="232"/>
        <pc:sldMkLst>
          <pc:docMk/>
          <pc:sldMk cId="3729851898" sldId="292"/>
        </pc:sldMkLst>
      </pc:sldChg>
      <pc:sldChg chg="del">
        <pc:chgData name="Runnion, Paul Nathaniel" userId="a672ca9d-b9e9-4a5e-b4dd-1e437cdb3e71" providerId="ADAL" clId="{3DD17B12-EE3C-45C3-8569-D1413ECA3727}" dt="2024-02-22T05:26:01.751" v="218" actId="47"/>
        <pc:sldMkLst>
          <pc:docMk/>
          <pc:sldMk cId="3739579605" sldId="295"/>
        </pc:sldMkLst>
      </pc:sldChg>
      <pc:sldChg chg="del">
        <pc:chgData name="Runnion, Paul Nathaniel" userId="a672ca9d-b9e9-4a5e-b4dd-1e437cdb3e71" providerId="ADAL" clId="{3DD17B12-EE3C-45C3-8569-D1413ECA3727}" dt="2024-02-22T05:26:01.751" v="218" actId="47"/>
        <pc:sldMkLst>
          <pc:docMk/>
          <pc:sldMk cId="2878956073" sldId="296"/>
        </pc:sldMkLst>
      </pc:sldChg>
      <pc:sldChg chg="del">
        <pc:chgData name="Runnion, Paul Nathaniel" userId="a672ca9d-b9e9-4a5e-b4dd-1e437cdb3e71" providerId="ADAL" clId="{3DD17B12-EE3C-45C3-8569-D1413ECA3727}" dt="2024-02-20T20:07:48.449" v="55" actId="47"/>
        <pc:sldMkLst>
          <pc:docMk/>
          <pc:sldMk cId="786966966" sldId="297"/>
        </pc:sldMkLst>
      </pc:sldChg>
      <pc:sldChg chg="del">
        <pc:chgData name="Runnion, Paul Nathaniel" userId="a672ca9d-b9e9-4a5e-b4dd-1e437cdb3e71" providerId="ADAL" clId="{3DD17B12-EE3C-45C3-8569-D1413ECA3727}" dt="2024-02-20T20:07:48.449" v="55" actId="47"/>
        <pc:sldMkLst>
          <pc:docMk/>
          <pc:sldMk cId="2500865723" sldId="298"/>
        </pc:sldMkLst>
      </pc:sldChg>
      <pc:sldChg chg="del">
        <pc:chgData name="Runnion, Paul Nathaniel" userId="a672ca9d-b9e9-4a5e-b4dd-1e437cdb3e71" providerId="ADAL" clId="{3DD17B12-EE3C-45C3-8569-D1413ECA3727}" dt="2024-02-20T20:07:48.449" v="55" actId="47"/>
        <pc:sldMkLst>
          <pc:docMk/>
          <pc:sldMk cId="663546000" sldId="299"/>
        </pc:sldMkLst>
      </pc:sldChg>
      <pc:sldChg chg="del">
        <pc:chgData name="Runnion, Paul Nathaniel" userId="a672ca9d-b9e9-4a5e-b4dd-1e437cdb3e71" providerId="ADAL" clId="{3DD17B12-EE3C-45C3-8569-D1413ECA3727}" dt="2024-02-22T05:26:01.751" v="218" actId="47"/>
        <pc:sldMkLst>
          <pc:docMk/>
          <pc:sldMk cId="1994955554" sldId="300"/>
        </pc:sldMkLst>
      </pc:sldChg>
      <pc:sldChg chg="del">
        <pc:chgData name="Runnion, Paul Nathaniel" userId="a672ca9d-b9e9-4a5e-b4dd-1e437cdb3e71" providerId="ADAL" clId="{3DD17B12-EE3C-45C3-8569-D1413ECA3727}" dt="2024-02-22T05:26:01.751" v="218" actId="47"/>
        <pc:sldMkLst>
          <pc:docMk/>
          <pc:sldMk cId="2516441945" sldId="301"/>
        </pc:sldMkLst>
      </pc:sldChg>
      <pc:sldChg chg="add del">
        <pc:chgData name="Runnion, Paul Nathaniel" userId="a672ca9d-b9e9-4a5e-b4dd-1e437cdb3e71" providerId="ADAL" clId="{3DD17B12-EE3C-45C3-8569-D1413ECA3727}" dt="2024-02-22T05:24:23.349" v="138"/>
        <pc:sldMkLst>
          <pc:docMk/>
          <pc:sldMk cId="4082778666" sldId="302"/>
        </pc:sldMkLst>
      </pc:sldChg>
      <pc:sldChg chg="add del">
        <pc:chgData name="Runnion, Paul Nathaniel" userId="a672ca9d-b9e9-4a5e-b4dd-1e437cdb3e71" providerId="ADAL" clId="{3DD17B12-EE3C-45C3-8569-D1413ECA3727}" dt="2024-02-22T05:24:23.349" v="138"/>
        <pc:sldMkLst>
          <pc:docMk/>
          <pc:sldMk cId="491073735" sldId="303"/>
        </pc:sldMkLst>
      </pc:sldChg>
      <pc:sldChg chg="add del">
        <pc:chgData name="Runnion, Paul Nathaniel" userId="a672ca9d-b9e9-4a5e-b4dd-1e437cdb3e71" providerId="ADAL" clId="{3DD17B12-EE3C-45C3-8569-D1413ECA3727}" dt="2024-02-22T05:24:23.349" v="138"/>
        <pc:sldMkLst>
          <pc:docMk/>
          <pc:sldMk cId="3457856007" sldId="304"/>
        </pc:sldMkLst>
      </pc:sldChg>
      <pc:sldChg chg="add del">
        <pc:chgData name="Runnion, Paul Nathaniel" userId="a672ca9d-b9e9-4a5e-b4dd-1e437cdb3e71" providerId="ADAL" clId="{3DD17B12-EE3C-45C3-8569-D1413ECA3727}" dt="2024-02-22T05:24:23.349" v="138"/>
        <pc:sldMkLst>
          <pc:docMk/>
          <pc:sldMk cId="1058453848" sldId="305"/>
        </pc:sldMkLst>
      </pc:sldChg>
      <pc:sldChg chg="add del">
        <pc:chgData name="Runnion, Paul Nathaniel" userId="a672ca9d-b9e9-4a5e-b4dd-1e437cdb3e71" providerId="ADAL" clId="{3DD17B12-EE3C-45C3-8569-D1413ECA3727}" dt="2024-02-22T05:24:23.349" v="138"/>
        <pc:sldMkLst>
          <pc:docMk/>
          <pc:sldMk cId="526220065" sldId="306"/>
        </pc:sldMkLst>
      </pc:sldChg>
      <pc:sldChg chg="del">
        <pc:chgData name="Runnion, Paul Nathaniel" userId="a672ca9d-b9e9-4a5e-b4dd-1e437cdb3e71" providerId="ADAL" clId="{3DD17B12-EE3C-45C3-8569-D1413ECA3727}" dt="2024-02-20T20:05:37.286" v="38" actId="47"/>
        <pc:sldMkLst>
          <pc:docMk/>
          <pc:sldMk cId="3915673261" sldId="307"/>
        </pc:sldMkLst>
      </pc:sldChg>
      <pc:sldChg chg="del">
        <pc:chgData name="Runnion, Paul Nathaniel" userId="a672ca9d-b9e9-4a5e-b4dd-1e437cdb3e71" providerId="ADAL" clId="{3DD17B12-EE3C-45C3-8569-D1413ECA3727}" dt="2024-02-22T05:24:06.957" v="137" actId="47"/>
        <pc:sldMkLst>
          <pc:docMk/>
          <pc:sldMk cId="4215421040" sldId="308"/>
        </pc:sldMkLst>
      </pc:sldChg>
      <pc:sldChg chg="del">
        <pc:chgData name="Runnion, Paul Nathaniel" userId="a672ca9d-b9e9-4a5e-b4dd-1e437cdb3e71" providerId="ADAL" clId="{3DD17B12-EE3C-45C3-8569-D1413ECA3727}" dt="2024-02-20T20:05:37.286" v="38" actId="47"/>
        <pc:sldMkLst>
          <pc:docMk/>
          <pc:sldMk cId="1665084346" sldId="310"/>
        </pc:sldMkLst>
      </pc:sldChg>
      <pc:sldChg chg="modSp mod">
        <pc:chgData name="Runnion, Paul Nathaniel" userId="a672ca9d-b9e9-4a5e-b4dd-1e437cdb3e71" providerId="ADAL" clId="{3DD17B12-EE3C-45C3-8569-D1413ECA3727}" dt="2024-02-22T05:25:00.368" v="167" actId="20577"/>
        <pc:sldMkLst>
          <pc:docMk/>
          <pc:sldMk cId="3993135430" sldId="332"/>
        </pc:sldMkLst>
        <pc:spChg chg="mod">
          <ac:chgData name="Runnion, Paul Nathaniel" userId="a672ca9d-b9e9-4a5e-b4dd-1e437cdb3e71" providerId="ADAL" clId="{3DD17B12-EE3C-45C3-8569-D1413ECA3727}" dt="2024-02-22T05:25:00.368" v="167" actId="20577"/>
          <ac:spMkLst>
            <pc:docMk/>
            <pc:sldMk cId="3993135430" sldId="332"/>
            <ac:spMk id="7" creationId="{89FB70D5-347D-6570-D3B0-C13B72F5050C}"/>
          </ac:spMkLst>
        </pc:spChg>
      </pc:sldChg>
      <pc:sldChg chg="add">
        <pc:chgData name="Runnion, Paul Nathaniel" userId="a672ca9d-b9e9-4a5e-b4dd-1e437cdb3e71" providerId="ADAL" clId="{3DD17B12-EE3C-45C3-8569-D1413ECA3727}" dt="2024-02-22T16:15:59.629" v="232"/>
        <pc:sldMkLst>
          <pc:docMk/>
          <pc:sldMk cId="1636268857" sldId="347"/>
        </pc:sldMkLst>
      </pc:sldChg>
      <pc:sldChg chg="add">
        <pc:chgData name="Runnion, Paul Nathaniel" userId="a672ca9d-b9e9-4a5e-b4dd-1e437cdb3e71" providerId="ADAL" clId="{3DD17B12-EE3C-45C3-8569-D1413ECA3727}" dt="2024-02-22T16:15:59.629" v="232"/>
        <pc:sldMkLst>
          <pc:docMk/>
          <pc:sldMk cId="1740902762" sldId="350"/>
        </pc:sldMkLst>
      </pc:sldChg>
      <pc:sldChg chg="modSp mod">
        <pc:chgData name="Runnion, Paul Nathaniel" userId="a672ca9d-b9e9-4a5e-b4dd-1e437cdb3e71" providerId="ADAL" clId="{3DD17B12-EE3C-45C3-8569-D1413ECA3727}" dt="2024-02-20T20:08:06.789" v="106" actId="20577"/>
        <pc:sldMkLst>
          <pc:docMk/>
          <pc:sldMk cId="3979783258" sldId="358"/>
        </pc:sldMkLst>
        <pc:spChg chg="mod">
          <ac:chgData name="Runnion, Paul Nathaniel" userId="a672ca9d-b9e9-4a5e-b4dd-1e437cdb3e71" providerId="ADAL" clId="{3DD17B12-EE3C-45C3-8569-D1413ECA3727}" dt="2024-02-20T20:08:06.789" v="106" actId="20577"/>
          <ac:spMkLst>
            <pc:docMk/>
            <pc:sldMk cId="3979783258" sldId="358"/>
            <ac:spMk id="7" creationId="{89FB70D5-347D-6570-D3B0-C13B72F5050C}"/>
          </ac:spMkLst>
        </pc:spChg>
      </pc:sldChg>
      <pc:sldChg chg="del">
        <pc:chgData name="Runnion, Paul Nathaniel" userId="a672ca9d-b9e9-4a5e-b4dd-1e437cdb3e71" providerId="ADAL" clId="{3DD17B12-EE3C-45C3-8569-D1413ECA3727}" dt="2024-02-22T05:26:01.751" v="218" actId="47"/>
        <pc:sldMkLst>
          <pc:docMk/>
          <pc:sldMk cId="2631099146" sldId="367"/>
        </pc:sldMkLst>
      </pc:sldChg>
      <pc:sldChg chg="del">
        <pc:chgData name="Runnion, Paul Nathaniel" userId="a672ca9d-b9e9-4a5e-b4dd-1e437cdb3e71" providerId="ADAL" clId="{3DD17B12-EE3C-45C3-8569-D1413ECA3727}" dt="2024-02-20T20:05:37.286" v="38" actId="47"/>
        <pc:sldMkLst>
          <pc:docMk/>
          <pc:sldMk cId="2365528378" sldId="453"/>
        </pc:sldMkLst>
      </pc:sldChg>
      <pc:sldChg chg="del">
        <pc:chgData name="Runnion, Paul Nathaniel" userId="a672ca9d-b9e9-4a5e-b4dd-1e437cdb3e71" providerId="ADAL" clId="{3DD17B12-EE3C-45C3-8569-D1413ECA3727}" dt="2024-02-20T20:07:24.903" v="54" actId="47"/>
        <pc:sldMkLst>
          <pc:docMk/>
          <pc:sldMk cId="2334803059" sldId="454"/>
        </pc:sldMkLst>
      </pc:sldChg>
      <pc:sldChg chg="del">
        <pc:chgData name="Runnion, Paul Nathaniel" userId="a672ca9d-b9e9-4a5e-b4dd-1e437cdb3e71" providerId="ADAL" clId="{3DD17B12-EE3C-45C3-8569-D1413ECA3727}" dt="2024-02-20T20:07:48.449" v="55" actId="47"/>
        <pc:sldMkLst>
          <pc:docMk/>
          <pc:sldMk cId="3112714442" sldId="455"/>
        </pc:sldMkLst>
      </pc:sldChg>
      <pc:sldChg chg="del">
        <pc:chgData name="Runnion, Paul Nathaniel" userId="a672ca9d-b9e9-4a5e-b4dd-1e437cdb3e71" providerId="ADAL" clId="{3DD17B12-EE3C-45C3-8569-D1413ECA3727}" dt="2024-02-20T20:07:48.449" v="55" actId="47"/>
        <pc:sldMkLst>
          <pc:docMk/>
          <pc:sldMk cId="2672618958" sldId="456"/>
        </pc:sldMkLst>
      </pc:sldChg>
      <pc:sldChg chg="del">
        <pc:chgData name="Runnion, Paul Nathaniel" userId="a672ca9d-b9e9-4a5e-b4dd-1e437cdb3e71" providerId="ADAL" clId="{3DD17B12-EE3C-45C3-8569-D1413ECA3727}" dt="2024-02-22T05:26:01.751" v="218" actId="47"/>
        <pc:sldMkLst>
          <pc:docMk/>
          <pc:sldMk cId="3190449244" sldId="457"/>
        </pc:sldMkLst>
      </pc:sldChg>
      <pc:sldChg chg="del">
        <pc:chgData name="Runnion, Paul Nathaniel" userId="a672ca9d-b9e9-4a5e-b4dd-1e437cdb3e71" providerId="ADAL" clId="{3DD17B12-EE3C-45C3-8569-D1413ECA3727}" dt="2024-02-22T05:26:01.751" v="218" actId="47"/>
        <pc:sldMkLst>
          <pc:docMk/>
          <pc:sldMk cId="2799429531" sldId="458"/>
        </pc:sldMkLst>
      </pc:sldChg>
      <pc:sldChg chg="del">
        <pc:chgData name="Runnion, Paul Nathaniel" userId="a672ca9d-b9e9-4a5e-b4dd-1e437cdb3e71" providerId="ADAL" clId="{3DD17B12-EE3C-45C3-8569-D1413ECA3727}" dt="2024-02-22T05:26:01.751" v="218" actId="47"/>
        <pc:sldMkLst>
          <pc:docMk/>
          <pc:sldMk cId="29973407" sldId="459"/>
        </pc:sldMkLst>
      </pc:sldChg>
      <pc:sldChg chg="del">
        <pc:chgData name="Runnion, Paul Nathaniel" userId="a672ca9d-b9e9-4a5e-b4dd-1e437cdb3e71" providerId="ADAL" clId="{3DD17B12-EE3C-45C3-8569-D1413ECA3727}" dt="2024-02-22T05:26:01.751" v="218" actId="47"/>
        <pc:sldMkLst>
          <pc:docMk/>
          <pc:sldMk cId="2005200973" sldId="460"/>
        </pc:sldMkLst>
      </pc:sldChg>
      <pc:sldChg chg="del">
        <pc:chgData name="Runnion, Paul Nathaniel" userId="a672ca9d-b9e9-4a5e-b4dd-1e437cdb3e71" providerId="ADAL" clId="{3DD17B12-EE3C-45C3-8569-D1413ECA3727}" dt="2024-02-22T05:26:01.751" v="218" actId="47"/>
        <pc:sldMkLst>
          <pc:docMk/>
          <pc:sldMk cId="3189563632" sldId="461"/>
        </pc:sldMkLst>
      </pc:sldChg>
      <pc:sldChg chg="del">
        <pc:chgData name="Runnion, Paul Nathaniel" userId="a672ca9d-b9e9-4a5e-b4dd-1e437cdb3e71" providerId="ADAL" clId="{3DD17B12-EE3C-45C3-8569-D1413ECA3727}" dt="2024-02-22T05:26:01.751" v="218" actId="47"/>
        <pc:sldMkLst>
          <pc:docMk/>
          <pc:sldMk cId="2681830099" sldId="462"/>
        </pc:sldMkLst>
      </pc:sldChg>
      <pc:sldChg chg="del">
        <pc:chgData name="Runnion, Paul Nathaniel" userId="a672ca9d-b9e9-4a5e-b4dd-1e437cdb3e71" providerId="ADAL" clId="{3DD17B12-EE3C-45C3-8569-D1413ECA3727}" dt="2024-02-22T05:26:01.751" v="218" actId="47"/>
        <pc:sldMkLst>
          <pc:docMk/>
          <pc:sldMk cId="3000840666" sldId="463"/>
        </pc:sldMkLst>
      </pc:sldChg>
      <pc:sldChg chg="del">
        <pc:chgData name="Runnion, Paul Nathaniel" userId="a672ca9d-b9e9-4a5e-b4dd-1e437cdb3e71" providerId="ADAL" clId="{3DD17B12-EE3C-45C3-8569-D1413ECA3727}" dt="2024-02-22T05:26:01.751" v="218" actId="47"/>
        <pc:sldMkLst>
          <pc:docMk/>
          <pc:sldMk cId="1268144026" sldId="464"/>
        </pc:sldMkLst>
      </pc:sldChg>
      <pc:sldChg chg="del">
        <pc:chgData name="Runnion, Paul Nathaniel" userId="a672ca9d-b9e9-4a5e-b4dd-1e437cdb3e71" providerId="ADAL" clId="{3DD17B12-EE3C-45C3-8569-D1413ECA3727}" dt="2024-02-22T05:26:01.751" v="218" actId="47"/>
        <pc:sldMkLst>
          <pc:docMk/>
          <pc:sldMk cId="758394095" sldId="465"/>
        </pc:sldMkLst>
      </pc:sldChg>
      <pc:sldChg chg="del">
        <pc:chgData name="Runnion, Paul Nathaniel" userId="a672ca9d-b9e9-4a5e-b4dd-1e437cdb3e71" providerId="ADAL" clId="{3DD17B12-EE3C-45C3-8569-D1413ECA3727}" dt="2024-02-22T05:26:01.751" v="218" actId="47"/>
        <pc:sldMkLst>
          <pc:docMk/>
          <pc:sldMk cId="738982678" sldId="466"/>
        </pc:sldMkLst>
      </pc:sldChg>
      <pc:sldChg chg="del">
        <pc:chgData name="Runnion, Paul Nathaniel" userId="a672ca9d-b9e9-4a5e-b4dd-1e437cdb3e71" providerId="ADAL" clId="{3DD17B12-EE3C-45C3-8569-D1413ECA3727}" dt="2024-02-22T05:26:01.751" v="218" actId="47"/>
        <pc:sldMkLst>
          <pc:docMk/>
          <pc:sldMk cId="3427880519" sldId="467"/>
        </pc:sldMkLst>
      </pc:sldChg>
      <pc:sldChg chg="del">
        <pc:chgData name="Runnion, Paul Nathaniel" userId="a672ca9d-b9e9-4a5e-b4dd-1e437cdb3e71" providerId="ADAL" clId="{3DD17B12-EE3C-45C3-8569-D1413ECA3727}" dt="2024-02-22T05:26:01.751" v="218" actId="47"/>
        <pc:sldMkLst>
          <pc:docMk/>
          <pc:sldMk cId="1959198165" sldId="468"/>
        </pc:sldMkLst>
      </pc:sldChg>
      <pc:sldChg chg="del">
        <pc:chgData name="Runnion, Paul Nathaniel" userId="a672ca9d-b9e9-4a5e-b4dd-1e437cdb3e71" providerId="ADAL" clId="{3DD17B12-EE3C-45C3-8569-D1413ECA3727}" dt="2024-02-22T05:26:01.751" v="218" actId="47"/>
        <pc:sldMkLst>
          <pc:docMk/>
          <pc:sldMk cId="903947913" sldId="469"/>
        </pc:sldMkLst>
      </pc:sldChg>
      <pc:sldChg chg="del">
        <pc:chgData name="Runnion, Paul Nathaniel" userId="a672ca9d-b9e9-4a5e-b4dd-1e437cdb3e71" providerId="ADAL" clId="{3DD17B12-EE3C-45C3-8569-D1413ECA3727}" dt="2024-02-22T05:26:01.751" v="218" actId="47"/>
        <pc:sldMkLst>
          <pc:docMk/>
          <pc:sldMk cId="1742637470" sldId="470"/>
        </pc:sldMkLst>
      </pc:sldChg>
      <pc:sldChg chg="del">
        <pc:chgData name="Runnion, Paul Nathaniel" userId="a672ca9d-b9e9-4a5e-b4dd-1e437cdb3e71" providerId="ADAL" clId="{3DD17B12-EE3C-45C3-8569-D1413ECA3727}" dt="2024-02-22T05:26:01.751" v="218" actId="47"/>
        <pc:sldMkLst>
          <pc:docMk/>
          <pc:sldMk cId="4115907542" sldId="471"/>
        </pc:sldMkLst>
      </pc:sldChg>
      <pc:sldChg chg="del">
        <pc:chgData name="Runnion, Paul Nathaniel" userId="a672ca9d-b9e9-4a5e-b4dd-1e437cdb3e71" providerId="ADAL" clId="{3DD17B12-EE3C-45C3-8569-D1413ECA3727}" dt="2024-02-22T05:26:01.751" v="218" actId="47"/>
        <pc:sldMkLst>
          <pc:docMk/>
          <pc:sldMk cId="628875797" sldId="472"/>
        </pc:sldMkLst>
      </pc:sldChg>
      <pc:sldChg chg="del">
        <pc:chgData name="Runnion, Paul Nathaniel" userId="a672ca9d-b9e9-4a5e-b4dd-1e437cdb3e71" providerId="ADAL" clId="{3DD17B12-EE3C-45C3-8569-D1413ECA3727}" dt="2024-02-22T05:26:01.751" v="218" actId="47"/>
        <pc:sldMkLst>
          <pc:docMk/>
          <pc:sldMk cId="1425035481" sldId="473"/>
        </pc:sldMkLst>
      </pc:sldChg>
      <pc:sldChg chg="del">
        <pc:chgData name="Runnion, Paul Nathaniel" userId="a672ca9d-b9e9-4a5e-b4dd-1e437cdb3e71" providerId="ADAL" clId="{3DD17B12-EE3C-45C3-8569-D1413ECA3727}" dt="2024-02-22T05:25:17.423" v="168" actId="47"/>
        <pc:sldMkLst>
          <pc:docMk/>
          <pc:sldMk cId="3729851898" sldId="474"/>
        </pc:sldMkLst>
      </pc:sldChg>
      <pc:sldChg chg="del">
        <pc:chgData name="Runnion, Paul Nathaniel" userId="a672ca9d-b9e9-4a5e-b4dd-1e437cdb3e71" providerId="ADAL" clId="{3DD17B12-EE3C-45C3-8569-D1413ECA3727}" dt="2024-02-22T05:25:17.423" v="168" actId="47"/>
        <pc:sldMkLst>
          <pc:docMk/>
          <pc:sldMk cId="2508832489" sldId="475"/>
        </pc:sldMkLst>
      </pc:sldChg>
      <pc:sldChg chg="del">
        <pc:chgData name="Runnion, Paul Nathaniel" userId="a672ca9d-b9e9-4a5e-b4dd-1e437cdb3e71" providerId="ADAL" clId="{3DD17B12-EE3C-45C3-8569-D1413ECA3727}" dt="2024-02-22T05:25:17.423" v="168" actId="47"/>
        <pc:sldMkLst>
          <pc:docMk/>
          <pc:sldMk cId="767608725" sldId="476"/>
        </pc:sldMkLst>
      </pc:sldChg>
      <pc:sldChg chg="del">
        <pc:chgData name="Runnion, Paul Nathaniel" userId="a672ca9d-b9e9-4a5e-b4dd-1e437cdb3e71" providerId="ADAL" clId="{3DD17B12-EE3C-45C3-8569-D1413ECA3727}" dt="2024-02-22T05:25:17.423" v="168" actId="47"/>
        <pc:sldMkLst>
          <pc:docMk/>
          <pc:sldMk cId="4094778416" sldId="477"/>
        </pc:sldMkLst>
      </pc:sldChg>
      <pc:sldChg chg="del">
        <pc:chgData name="Runnion, Paul Nathaniel" userId="a672ca9d-b9e9-4a5e-b4dd-1e437cdb3e71" providerId="ADAL" clId="{3DD17B12-EE3C-45C3-8569-D1413ECA3727}" dt="2024-02-22T05:25:17.423" v="168" actId="47"/>
        <pc:sldMkLst>
          <pc:docMk/>
          <pc:sldMk cId="2508429930" sldId="478"/>
        </pc:sldMkLst>
      </pc:sldChg>
      <pc:sldChg chg="del">
        <pc:chgData name="Runnion, Paul Nathaniel" userId="a672ca9d-b9e9-4a5e-b4dd-1e437cdb3e71" providerId="ADAL" clId="{3DD17B12-EE3C-45C3-8569-D1413ECA3727}" dt="2024-02-22T05:25:17.423" v="168" actId="47"/>
        <pc:sldMkLst>
          <pc:docMk/>
          <pc:sldMk cId="1468481496" sldId="479"/>
        </pc:sldMkLst>
      </pc:sldChg>
      <pc:sldChg chg="del">
        <pc:chgData name="Runnion, Paul Nathaniel" userId="a672ca9d-b9e9-4a5e-b4dd-1e437cdb3e71" providerId="ADAL" clId="{3DD17B12-EE3C-45C3-8569-D1413ECA3727}" dt="2024-02-22T05:25:17.423" v="168" actId="47"/>
        <pc:sldMkLst>
          <pc:docMk/>
          <pc:sldMk cId="964446526" sldId="480"/>
        </pc:sldMkLst>
      </pc:sldChg>
      <pc:sldChg chg="del">
        <pc:chgData name="Runnion, Paul Nathaniel" userId="a672ca9d-b9e9-4a5e-b4dd-1e437cdb3e71" providerId="ADAL" clId="{3DD17B12-EE3C-45C3-8569-D1413ECA3727}" dt="2024-02-22T05:25:17.423" v="168" actId="47"/>
        <pc:sldMkLst>
          <pc:docMk/>
          <pc:sldMk cId="2527887149" sldId="481"/>
        </pc:sldMkLst>
      </pc:sldChg>
      <pc:sldChg chg="del">
        <pc:chgData name="Runnion, Paul Nathaniel" userId="a672ca9d-b9e9-4a5e-b4dd-1e437cdb3e71" providerId="ADAL" clId="{3DD17B12-EE3C-45C3-8569-D1413ECA3727}" dt="2024-02-22T05:25:17.423" v="168" actId="47"/>
        <pc:sldMkLst>
          <pc:docMk/>
          <pc:sldMk cId="2661555022" sldId="482"/>
        </pc:sldMkLst>
      </pc:sldChg>
      <pc:sldChg chg="del">
        <pc:chgData name="Runnion, Paul Nathaniel" userId="a672ca9d-b9e9-4a5e-b4dd-1e437cdb3e71" providerId="ADAL" clId="{3DD17B12-EE3C-45C3-8569-D1413ECA3727}" dt="2024-02-22T05:25:17.423" v="168" actId="47"/>
        <pc:sldMkLst>
          <pc:docMk/>
          <pc:sldMk cId="1691312771" sldId="483"/>
        </pc:sldMkLst>
      </pc:sldChg>
      <pc:sldChg chg="del">
        <pc:chgData name="Runnion, Paul Nathaniel" userId="a672ca9d-b9e9-4a5e-b4dd-1e437cdb3e71" providerId="ADAL" clId="{3DD17B12-EE3C-45C3-8569-D1413ECA3727}" dt="2024-02-22T05:25:17.423" v="168" actId="47"/>
        <pc:sldMkLst>
          <pc:docMk/>
          <pc:sldMk cId="2722214891" sldId="484"/>
        </pc:sldMkLst>
      </pc:sldChg>
      <pc:sldChg chg="add">
        <pc:chgData name="Runnion, Paul Nathaniel" userId="a672ca9d-b9e9-4a5e-b4dd-1e437cdb3e71" providerId="ADAL" clId="{3DD17B12-EE3C-45C3-8569-D1413ECA3727}" dt="2024-02-20T20:07:13.440" v="52"/>
        <pc:sldMkLst>
          <pc:docMk/>
          <pc:sldMk cId="1913199658" sldId="485"/>
        </pc:sldMkLst>
      </pc:sldChg>
      <pc:sldChg chg="modSp add del mod">
        <pc:chgData name="Runnion, Paul Nathaniel" userId="a672ca9d-b9e9-4a5e-b4dd-1e437cdb3e71" providerId="ADAL" clId="{3DD17B12-EE3C-45C3-8569-D1413ECA3727}" dt="2024-02-20T20:18:39.834" v="136"/>
        <pc:sldMkLst>
          <pc:docMk/>
          <pc:sldMk cId="1180523941" sldId="486"/>
        </pc:sldMkLst>
        <pc:spChg chg="mod">
          <ac:chgData name="Runnion, Paul Nathaniel" userId="a672ca9d-b9e9-4a5e-b4dd-1e437cdb3e71" providerId="ADAL" clId="{3DD17B12-EE3C-45C3-8569-D1413ECA3727}" dt="2024-02-20T20:18:39.834" v="136"/>
          <ac:spMkLst>
            <pc:docMk/>
            <pc:sldMk cId="1180523941" sldId="486"/>
            <ac:spMk id="3" creationId="{37970D79-6C94-CA46-9F21-E3B94234CE27}"/>
          </ac:spMkLst>
        </pc:spChg>
      </pc:sldChg>
      <pc:sldChg chg="add">
        <pc:chgData name="Runnion, Paul Nathaniel" userId="a672ca9d-b9e9-4a5e-b4dd-1e437cdb3e71" providerId="ADAL" clId="{3DD17B12-EE3C-45C3-8569-D1413ECA3727}" dt="2024-02-22T16:15:59.629" v="232"/>
        <pc:sldMkLst>
          <pc:docMk/>
          <pc:sldMk cId="506481038" sldId="1018"/>
        </pc:sldMkLst>
      </pc:sldChg>
      <pc:sldChg chg="add">
        <pc:chgData name="Runnion, Paul Nathaniel" userId="a672ca9d-b9e9-4a5e-b4dd-1e437cdb3e71" providerId="ADAL" clId="{3DD17B12-EE3C-45C3-8569-D1413ECA3727}" dt="2024-02-22T16:15:59.629" v="232"/>
        <pc:sldMkLst>
          <pc:docMk/>
          <pc:sldMk cId="1718319911" sldId="1019"/>
        </pc:sldMkLst>
      </pc:sldChg>
      <pc:sldChg chg="add">
        <pc:chgData name="Runnion, Paul Nathaniel" userId="a672ca9d-b9e9-4a5e-b4dd-1e437cdb3e71" providerId="ADAL" clId="{3DD17B12-EE3C-45C3-8569-D1413ECA3727}" dt="2024-02-22T16:15:59.629" v="232"/>
        <pc:sldMkLst>
          <pc:docMk/>
          <pc:sldMk cId="2611284600" sldId="2145708723"/>
        </pc:sldMkLst>
      </pc:sldChg>
      <pc:sldChg chg="add">
        <pc:chgData name="Runnion, Paul Nathaniel" userId="a672ca9d-b9e9-4a5e-b4dd-1e437cdb3e71" providerId="ADAL" clId="{3DD17B12-EE3C-45C3-8569-D1413ECA3727}" dt="2024-02-22T16:15:59.629" v="232"/>
        <pc:sldMkLst>
          <pc:docMk/>
          <pc:sldMk cId="3020800581" sldId="2145708724"/>
        </pc:sldMkLst>
      </pc:sldChg>
      <pc:sldChg chg="add">
        <pc:chgData name="Runnion, Paul Nathaniel" userId="a672ca9d-b9e9-4a5e-b4dd-1e437cdb3e71" providerId="ADAL" clId="{3DD17B12-EE3C-45C3-8569-D1413ECA3727}" dt="2024-02-22T16:15:59.629" v="232"/>
        <pc:sldMkLst>
          <pc:docMk/>
          <pc:sldMk cId="3844082065" sldId="2145708725"/>
        </pc:sldMkLst>
      </pc:sldChg>
      <pc:sldChg chg="add">
        <pc:chgData name="Runnion, Paul Nathaniel" userId="a672ca9d-b9e9-4a5e-b4dd-1e437cdb3e71" providerId="ADAL" clId="{3DD17B12-EE3C-45C3-8569-D1413ECA3727}" dt="2024-02-22T16:21:54.899" v="233"/>
        <pc:sldMkLst>
          <pc:docMk/>
          <pc:sldMk cId="1173856096" sldId="2145708726"/>
        </pc:sldMkLst>
      </pc:sldChg>
      <pc:sldChg chg="modSp add mod">
        <pc:chgData name="Runnion, Paul Nathaniel" userId="a672ca9d-b9e9-4a5e-b4dd-1e437cdb3e71" providerId="ADAL" clId="{3DD17B12-EE3C-45C3-8569-D1413ECA3727}" dt="2024-02-22T16:21:59.733" v="235" actId="6549"/>
        <pc:sldMkLst>
          <pc:docMk/>
          <pc:sldMk cId="1145404955" sldId="2145708727"/>
        </pc:sldMkLst>
        <pc:spChg chg="mod">
          <ac:chgData name="Runnion, Paul Nathaniel" userId="a672ca9d-b9e9-4a5e-b4dd-1e437cdb3e71" providerId="ADAL" clId="{3DD17B12-EE3C-45C3-8569-D1413ECA3727}" dt="2024-02-22T16:21:59.733" v="235" actId="6549"/>
          <ac:spMkLst>
            <pc:docMk/>
            <pc:sldMk cId="1145404955" sldId="2145708727"/>
            <ac:spMk id="5" creationId="{9A25DCB6-8055-9F48-B3E2-84EA80D81CFE}"/>
          </ac:spMkLst>
        </pc:spChg>
      </pc:sldChg>
      <pc:sldMasterChg chg="delSldLayout">
        <pc:chgData name="Runnion, Paul Nathaniel" userId="a672ca9d-b9e9-4a5e-b4dd-1e437cdb3e71" providerId="ADAL" clId="{3DD17B12-EE3C-45C3-8569-D1413ECA3727}" dt="2024-02-22T05:25:17.423" v="168" actId="47"/>
        <pc:sldMasterMkLst>
          <pc:docMk/>
          <pc:sldMasterMk cId="1667809584" sldId="2147483837"/>
        </pc:sldMasterMkLst>
        <pc:sldLayoutChg chg="del">
          <pc:chgData name="Runnion, Paul Nathaniel" userId="a672ca9d-b9e9-4a5e-b4dd-1e437cdb3e71" providerId="ADAL" clId="{3DD17B12-EE3C-45C3-8569-D1413ECA3727}" dt="2024-02-20T20:05:37.286" v="38" actId="47"/>
          <pc:sldLayoutMkLst>
            <pc:docMk/>
            <pc:sldMasterMk cId="1667809584" sldId="2147483837"/>
            <pc:sldLayoutMk cId="2416805350" sldId="2147483872"/>
          </pc:sldLayoutMkLst>
        </pc:sldLayoutChg>
        <pc:sldLayoutChg chg="del">
          <pc:chgData name="Runnion, Paul Nathaniel" userId="a672ca9d-b9e9-4a5e-b4dd-1e437cdb3e71" providerId="ADAL" clId="{3DD17B12-EE3C-45C3-8569-D1413ECA3727}" dt="2024-02-22T05:25:17.423" v="168" actId="47"/>
          <pc:sldLayoutMkLst>
            <pc:docMk/>
            <pc:sldMasterMk cId="1667809584" sldId="2147483837"/>
            <pc:sldLayoutMk cId="1135489013" sldId="21474838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Ropp</a:t>
            </a:r>
          </a:p>
        </p:txBody>
      </p:sp>
      <p:sp>
        <p:nvSpPr>
          <p:cNvPr id="4" name="Slide Number Placeholder 3"/>
          <p:cNvSpPr>
            <a:spLocks noGrp="1"/>
          </p:cNvSpPr>
          <p:nvPr>
            <p:ph type="sldNum" sz="quarter" idx="5"/>
          </p:nvPr>
        </p:nvSpPr>
        <p:spPr/>
        <p:txBody>
          <a:bodyPr/>
          <a:lstStyle/>
          <a:p>
            <a:fld id="{2D42CB18-3CDA-9641-86CF-E84D6A9849BC}" type="slidenum">
              <a:rPr lang="en-US" smtClean="0"/>
              <a:t>12</a:t>
            </a:fld>
            <a:endParaRPr lang="en-US"/>
          </a:p>
        </p:txBody>
      </p:sp>
    </p:spTree>
    <p:extLst>
      <p:ext uri="{BB962C8B-B14F-4D97-AF65-F5344CB8AC3E}">
        <p14:creationId xmlns:p14="http://schemas.microsoft.com/office/powerpoint/2010/main" val="75235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93DBC-69DB-7FCF-9294-127E19058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62045-7D6F-9392-E9C7-F02E794C2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F74C0-A994-4F51-86AF-8007DCE8CC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D6BC06-3612-0684-2D64-8E8B2C4AFCC4}"/>
              </a:ext>
            </a:extLst>
          </p:cNvPr>
          <p:cNvSpPr>
            <a:spLocks noGrp="1"/>
          </p:cNvSpPr>
          <p:nvPr>
            <p:ph type="sldNum" sz="quarter" idx="5"/>
          </p:nvPr>
        </p:nvSpPr>
        <p:spPr/>
        <p:txBody>
          <a:bodyPr/>
          <a:lstStyle/>
          <a:p>
            <a:fld id="{4B3246EE-DFBD-43EC-BFCD-396B1015350C}" type="slidenum">
              <a:rPr lang="en-US" smtClean="0"/>
              <a:t>34</a:t>
            </a:fld>
            <a:endParaRPr lang="en-US" dirty="0"/>
          </a:p>
        </p:txBody>
      </p:sp>
    </p:spTree>
    <p:extLst>
      <p:ext uri="{BB962C8B-B14F-4D97-AF65-F5344CB8AC3E}">
        <p14:creationId xmlns:p14="http://schemas.microsoft.com/office/powerpoint/2010/main" val="292801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246EE-DFBD-43EC-BFCD-396B1015350C}" type="slidenum">
              <a:rPr lang="en-US" smtClean="0"/>
              <a:t>38</a:t>
            </a:fld>
            <a:endParaRPr lang="en-US" dirty="0"/>
          </a:p>
        </p:txBody>
      </p:sp>
    </p:spTree>
    <p:extLst>
      <p:ext uri="{BB962C8B-B14F-4D97-AF65-F5344CB8AC3E}">
        <p14:creationId xmlns:p14="http://schemas.microsoft.com/office/powerpoint/2010/main" val="2568997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descr="A black and grey logo&#10;&#10;Description automatically generated">
            <a:extLst>
              <a:ext uri="{FF2B5EF4-FFF2-40B4-BE49-F238E27FC236}">
                <a16:creationId xmlns:a16="http://schemas.microsoft.com/office/drawing/2014/main" id="{1F2A9752-CF06-B8EF-98A3-F341EE495CE4}"/>
              </a:ext>
            </a:extLst>
          </p:cNvPr>
          <p:cNvPicPr>
            <a:picLocks noChangeAspect="1"/>
          </p:cNvPicPr>
          <p:nvPr userDrawn="1"/>
        </p:nvPicPr>
        <p:blipFill>
          <a:blip r:embed="rId3"/>
          <a:stretch>
            <a:fillRect/>
          </a:stretch>
        </p:blipFill>
        <p:spPr>
          <a:xfrm>
            <a:off x="7752936" y="45363"/>
            <a:ext cx="787128" cy="768085"/>
          </a:xfrm>
          <a:prstGeom prst="rect">
            <a:avLst/>
          </a:prstGeom>
        </p:spPr>
      </p:pic>
    </p:spTree>
    <p:extLst>
      <p:ext uri="{BB962C8B-B14F-4D97-AF65-F5344CB8AC3E}">
        <p14:creationId xmlns:p14="http://schemas.microsoft.com/office/powerpoint/2010/main" val="161318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20240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23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6416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0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4767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6199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941954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8300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7274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2952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47821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pic>
        <p:nvPicPr>
          <p:cNvPr id="7" name="Picture 6" descr="A black and grey logo&#10;&#10;Description automatically generated">
            <a:extLst>
              <a:ext uri="{FF2B5EF4-FFF2-40B4-BE49-F238E27FC236}">
                <a16:creationId xmlns:a16="http://schemas.microsoft.com/office/drawing/2014/main" id="{ADFDC200-0756-3393-D574-904FA3E56045}"/>
              </a:ext>
            </a:extLst>
          </p:cNvPr>
          <p:cNvPicPr>
            <a:picLocks noChangeAspect="1"/>
          </p:cNvPicPr>
          <p:nvPr userDrawn="1"/>
        </p:nvPicPr>
        <p:blipFill>
          <a:blip r:embed="rId3"/>
          <a:stretch>
            <a:fillRect/>
          </a:stretch>
        </p:blipFill>
        <p:spPr>
          <a:xfrm>
            <a:off x="8169648" y="82434"/>
            <a:ext cx="787128" cy="768085"/>
          </a:xfrm>
          <a:prstGeom prst="rect">
            <a:avLst/>
          </a:prstGeom>
        </p:spPr>
      </p:pic>
    </p:spTree>
    <p:extLst>
      <p:ext uri="{BB962C8B-B14F-4D97-AF65-F5344CB8AC3E}">
        <p14:creationId xmlns:p14="http://schemas.microsoft.com/office/powerpoint/2010/main" val="185385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21809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stretch>
            <a:fillRect/>
          </a:stretch>
        </p:blipFill>
        <p:spPr>
          <a:xfrm>
            <a:off x="7752936" y="45363"/>
            <a:ext cx="787128" cy="768085"/>
          </a:xfrm>
          <a:prstGeom prst="rect">
            <a:avLst/>
          </a:prstGeom>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72669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749A-C6E8-56A8-F733-E6EA0A63D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3FE65-D89B-1C6B-C3F6-03D69A02322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45F572-E074-B760-4AA4-C24254DECE7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6B5A1-D2FD-1700-CBBE-7CCD94A41453}"/>
              </a:ext>
            </a:extLst>
          </p:cNvPr>
          <p:cNvSpPr>
            <a:spLocks noGrp="1"/>
          </p:cNvSpPr>
          <p:nvPr>
            <p:ph type="dt" sz="half" idx="10"/>
          </p:nvPr>
        </p:nvSpPr>
        <p:spPr/>
        <p:txBody>
          <a:bodyPr/>
          <a:lstStyle/>
          <a:p>
            <a:fld id="{E3D6FE27-5F2C-4E5B-9206-33A41B8ABF4D}" type="datetimeFigureOut">
              <a:rPr lang="en-US" smtClean="0"/>
              <a:t>2/22/2024</a:t>
            </a:fld>
            <a:endParaRPr lang="en-US"/>
          </a:p>
        </p:txBody>
      </p:sp>
      <p:sp>
        <p:nvSpPr>
          <p:cNvPr id="6" name="Footer Placeholder 5">
            <a:extLst>
              <a:ext uri="{FF2B5EF4-FFF2-40B4-BE49-F238E27FC236}">
                <a16:creationId xmlns:a16="http://schemas.microsoft.com/office/drawing/2014/main" id="{D3B6A100-FBF5-5C1A-1216-82D714FB4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211AC-F0B9-AA18-214A-01BD27D8F918}"/>
              </a:ext>
            </a:extLst>
          </p:cNvPr>
          <p:cNvSpPr>
            <a:spLocks noGrp="1"/>
          </p:cNvSpPr>
          <p:nvPr>
            <p:ph type="sldNum" sz="quarter" idx="12"/>
          </p:nvPr>
        </p:nvSpPr>
        <p:spPr/>
        <p:txBody>
          <a:bodyPr/>
          <a:lstStyle/>
          <a:p>
            <a:fld id="{332D4661-D2F0-45B9-8EE1-D358B852CA23}" type="slidenum">
              <a:rPr lang="en-US" smtClean="0"/>
              <a:t>‹#›</a:t>
            </a:fld>
            <a:endParaRPr lang="en-US"/>
          </a:p>
        </p:txBody>
      </p:sp>
    </p:spTree>
    <p:extLst>
      <p:ext uri="{BB962C8B-B14F-4D97-AF65-F5344CB8AC3E}">
        <p14:creationId xmlns:p14="http://schemas.microsoft.com/office/powerpoint/2010/main" val="2105272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8"/>
        <p:cNvGrpSpPr/>
        <p:nvPr/>
      </p:nvGrpSpPr>
      <p:grpSpPr>
        <a:xfrm>
          <a:off x="0" y="0"/>
          <a:ext cx="0" cy="0"/>
          <a:chOff x="0" y="0"/>
          <a:chExt cx="0" cy="0"/>
        </a:xfrm>
      </p:grpSpPr>
      <p:sp>
        <p:nvSpPr>
          <p:cNvPr id="49" name="Google Shape;49;p67"/>
          <p:cNvSpPr txBox="1">
            <a:spLocks noGrp="1"/>
          </p:cNvSpPr>
          <p:nvPr>
            <p:ph type="body" idx="1"/>
          </p:nvPr>
        </p:nvSpPr>
        <p:spPr>
          <a:xfrm>
            <a:off x="659305" y="1302545"/>
            <a:ext cx="8196210" cy="2776032"/>
          </a:xfrm>
          <a:prstGeom prst="rect">
            <a:avLst/>
          </a:prstGeom>
          <a:noFill/>
          <a:ln>
            <a:noFill/>
          </a:ln>
        </p:spPr>
        <p:txBody>
          <a:bodyPr spcFirstLastPara="1" wrap="square" lIns="91425" tIns="45700" rIns="91425" bIns="45700" anchor="t" anchorCtr="0">
            <a:noAutofit/>
          </a:bodyPr>
          <a:lstStyle>
            <a:lvl1pPr marL="342900" marR="0" lvl="0" indent="-285750" algn="l" rtl="0">
              <a:spcBef>
                <a:spcPts val="360"/>
              </a:spcBef>
              <a:spcAft>
                <a:spcPts val="0"/>
              </a:spcAft>
              <a:buClr>
                <a:srgbClr val="509E2F"/>
              </a:buClr>
              <a:buSzPts val="2400"/>
              <a:buFont typeface="Merriweather Sans"/>
              <a:buChar char="&gt;"/>
              <a:defRPr sz="1800" b="0" i="0" u="none" strike="noStrike" cap="none">
                <a:solidFill>
                  <a:srgbClr val="509E2F"/>
                </a:solidFill>
                <a:latin typeface="Arial"/>
                <a:ea typeface="Arial"/>
                <a:cs typeface="Arial"/>
                <a:sym typeface="Arial"/>
              </a:defRPr>
            </a:lvl1pPr>
            <a:lvl2pPr marL="685800" marR="0" lvl="1" indent="-266700" algn="l" rtl="0">
              <a:spcBef>
                <a:spcPts val="300"/>
              </a:spcBef>
              <a:spcAft>
                <a:spcPts val="0"/>
              </a:spcAft>
              <a:buClr>
                <a:srgbClr val="509E2F"/>
              </a:buClr>
              <a:buSzPts val="2000"/>
              <a:buFont typeface="Arial"/>
              <a:buChar char="–"/>
              <a:defRPr sz="1500" b="0" i="0" u="none" strike="noStrike" cap="none">
                <a:solidFill>
                  <a:srgbClr val="509E2F"/>
                </a:solidFill>
                <a:latin typeface="Arial"/>
                <a:ea typeface="Arial"/>
                <a:cs typeface="Arial"/>
                <a:sym typeface="Arial"/>
              </a:defRPr>
            </a:lvl2pPr>
            <a:lvl3pPr marL="1028700" marR="0" lvl="2" indent="-257175" algn="l" rtl="0">
              <a:spcBef>
                <a:spcPts val="270"/>
              </a:spcBef>
              <a:spcAft>
                <a:spcPts val="0"/>
              </a:spcAft>
              <a:buClr>
                <a:srgbClr val="509E2F"/>
              </a:buClr>
              <a:buSzPts val="1800"/>
              <a:buFont typeface="Merriweather Sans"/>
              <a:buChar char="&gt;"/>
              <a:defRPr sz="1350" b="0" i="0" u="none" strike="noStrike" cap="none">
                <a:solidFill>
                  <a:srgbClr val="509E2F"/>
                </a:solidFill>
                <a:latin typeface="Arial"/>
                <a:ea typeface="Arial"/>
                <a:cs typeface="Arial"/>
                <a:sym typeface="Arial"/>
              </a:defRPr>
            </a:lvl3pPr>
            <a:lvl4pPr marL="1371600" marR="0" lvl="3" indent="-247650" algn="l" rtl="0">
              <a:spcBef>
                <a:spcPts val="240"/>
              </a:spcBef>
              <a:spcAft>
                <a:spcPts val="0"/>
              </a:spcAft>
              <a:buClr>
                <a:srgbClr val="509E2F"/>
              </a:buClr>
              <a:buSzPts val="1600"/>
              <a:buFont typeface="Arial"/>
              <a:buChar char="–"/>
              <a:defRPr sz="1200" b="0" i="0" u="none" strike="noStrike" cap="none">
                <a:solidFill>
                  <a:srgbClr val="509E2F"/>
                </a:solidFill>
                <a:latin typeface="Arial"/>
                <a:ea typeface="Arial"/>
                <a:cs typeface="Arial"/>
                <a:sym typeface="Arial"/>
              </a:defRPr>
            </a:lvl4pPr>
            <a:lvl5pPr marL="1714500" marR="0" lvl="4" indent="-238125" algn="l" rtl="0">
              <a:spcBef>
                <a:spcPts val="210"/>
              </a:spcBef>
              <a:spcAft>
                <a:spcPts val="0"/>
              </a:spcAft>
              <a:buClr>
                <a:srgbClr val="509E2F"/>
              </a:buClr>
              <a:buSzPts val="1400"/>
              <a:buFont typeface="Merriweather Sans"/>
              <a:buChar char="&gt;"/>
              <a:defRPr sz="1050" b="0" i="0" u="none" strike="noStrike" cap="none">
                <a:solidFill>
                  <a:srgbClr val="509E2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0" name="Google Shape;50;p67"/>
          <p:cNvSpPr txBox="1">
            <a:spLocks noGrp="1"/>
          </p:cNvSpPr>
          <p:nvPr>
            <p:ph type="body" idx="2"/>
          </p:nvPr>
        </p:nvSpPr>
        <p:spPr>
          <a:xfrm>
            <a:off x="824158" y="392934"/>
            <a:ext cx="8184662" cy="743999"/>
          </a:xfrm>
          <a:prstGeom prst="rect">
            <a:avLst/>
          </a:prstGeom>
          <a:noFill/>
          <a:ln>
            <a:noFill/>
          </a:ln>
        </p:spPr>
        <p:txBody>
          <a:bodyPr spcFirstLastPara="1" wrap="square" lIns="91425" tIns="45700" rIns="91425" bIns="45700" anchor="t" anchorCtr="0">
            <a:normAutofit/>
          </a:bodyPr>
          <a:lstStyle>
            <a:lvl1pPr marL="342900" marR="0" lvl="0" indent="-171450" algn="l" rtl="0">
              <a:lnSpc>
                <a:spcPct val="90000"/>
              </a:lnSpc>
              <a:spcBef>
                <a:spcPts val="450"/>
              </a:spcBef>
              <a:spcAft>
                <a:spcPts val="0"/>
              </a:spcAft>
              <a:buClr>
                <a:srgbClr val="509E2F"/>
              </a:buClr>
              <a:buSzPts val="3000"/>
              <a:buFont typeface="Arial"/>
              <a:buNone/>
              <a:defRPr sz="2250" b="0" i="0" u="none" strike="noStrike" cap="none">
                <a:solidFill>
                  <a:srgbClr val="509E2F"/>
                </a:solidFill>
                <a:latin typeface="Arial"/>
                <a:ea typeface="Arial"/>
                <a:cs typeface="Arial"/>
                <a:sym typeface="Arial"/>
              </a:defRPr>
            </a:lvl1pPr>
            <a:lvl2pPr marL="685800" marR="0" lvl="1" indent="-171450" algn="l" rtl="0">
              <a:spcBef>
                <a:spcPts val="420"/>
              </a:spcBef>
              <a:spcAft>
                <a:spcPts val="0"/>
              </a:spcAft>
              <a:buClr>
                <a:srgbClr val="E8D3A2"/>
              </a:buClr>
              <a:buSzPts val="2800"/>
              <a:buFont typeface="Arial"/>
              <a:buNone/>
              <a:defRPr sz="2100" b="0" i="0" u="none" strike="noStrike" cap="none">
                <a:solidFill>
                  <a:srgbClr val="E8D3A2"/>
                </a:solidFill>
                <a:latin typeface="Encode Sans Black"/>
                <a:ea typeface="Encode Sans Black"/>
                <a:cs typeface="Encode Sans Black"/>
                <a:sym typeface="Encode Sans Black"/>
              </a:defRPr>
            </a:lvl2pPr>
            <a:lvl3pPr marL="1028700" marR="0" lvl="2" indent="-171450" algn="l" rtl="0">
              <a:spcBef>
                <a:spcPts val="360"/>
              </a:spcBef>
              <a:spcAft>
                <a:spcPts val="0"/>
              </a:spcAft>
              <a:buClr>
                <a:srgbClr val="E8D3A2"/>
              </a:buClr>
              <a:buSzPts val="2400"/>
              <a:buFont typeface="Arial"/>
              <a:buNone/>
              <a:defRPr sz="1800" b="0" i="0" u="none" strike="noStrike" cap="none">
                <a:solidFill>
                  <a:srgbClr val="E8D3A2"/>
                </a:solidFill>
                <a:latin typeface="Encode Sans Black"/>
                <a:ea typeface="Encode Sans Black"/>
                <a:cs typeface="Encode Sans Black"/>
                <a:sym typeface="Encode Sans Black"/>
              </a:defRPr>
            </a:lvl3pPr>
            <a:lvl4pPr marL="1371600" marR="0" lvl="3" indent="-171450" algn="l" rtl="0">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4pPr>
            <a:lvl5pPr marL="1714500" marR="0" lvl="4" indent="-171450" algn="l" rtl="0">
              <a:spcBef>
                <a:spcPts val="300"/>
              </a:spcBef>
              <a:spcAft>
                <a:spcPts val="0"/>
              </a:spcAft>
              <a:buClr>
                <a:srgbClr val="E8D3A2"/>
              </a:buClr>
              <a:buSzPts val="2000"/>
              <a:buFont typeface="Arial"/>
              <a:buNone/>
              <a:defRPr sz="1500" b="0" i="0" u="none" strike="noStrike" cap="none">
                <a:solidFill>
                  <a:srgbClr val="E8D3A2"/>
                </a:solidFill>
                <a:latin typeface="Encode Sans Black"/>
                <a:ea typeface="Encode Sans Black"/>
                <a:cs typeface="Encode Sans Black"/>
                <a:sym typeface="Encode Sans Black"/>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48788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2689750"/>
            <a:ext cx="8197114" cy="2005343"/>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247571"/>
            <a:ext cx="8184662" cy="308378"/>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342502"/>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64"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5" r:id="rId28"/>
    <p:sldLayoutId id="2147483866" r:id="rId29"/>
    <p:sldLayoutId id="2147483869" r:id="rId30"/>
    <p:sldLayoutId id="2147483874" r:id="rId31"/>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329787"/>
            <a:ext cx="3979628" cy="816997"/>
          </a:xfrm>
          <a:prstGeom prst="rect">
            <a:avLst/>
          </a:prstGeom>
        </p:spPr>
      </p:pic>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onnection.mst.edu/2024/02/say-thank-you-with-a-thank-you-gram/?utm_source=eConnection+Audience&amp;utm_campaign=838606ef15-EMAIL_CAMPAIGN_2018_09_06_04_37_COPY_01&amp;utm_medium=email&amp;utm_term=0_c37d16ac60-838606ef15-418558124" TargetMode="External"/><Relationship Id="rId2" Type="http://schemas.openxmlformats.org/officeDocument/2006/relationships/hyperlink" Target="https://econnection.mst.edu/2024/02/cheer-on-the-miners-at-faculty-and-staff-night/?utm_source=eConnection+Audience&amp;utm_campaign=d1bf69e4c8-EMAIL_CAMPAIGN_2018_09_06_04_37_COPY_01&amp;utm_medium=email&amp;utm_term=0_c37d16ac60-d1bf69e4c8-418558124" TargetMode="External"/><Relationship Id="rId1" Type="http://schemas.openxmlformats.org/officeDocument/2006/relationships/slideLayout" Target="../slideLayouts/slideLayout11.xml"/><Relationship Id="rId4" Type="http://schemas.openxmlformats.org/officeDocument/2006/relationships/hyperlink" Target="https://staffcouncil.mst.edu/meeting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aaup.org/sites/default/files/AAUP_Shared_Governance_Assessment_Tool.pdf" TargetMode="Externa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hyperlink" Target="mailto:facsenate@mst.edu" TargetMode="Externa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itanswers.mst.edu/2024/02/why-is-zotero-being-removed-from-the-st-campus/"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p:txBody>
          <a:bodyPr/>
          <a:lstStyle/>
          <a:p>
            <a:r>
              <a:rPr lang="en-US"/>
              <a:t>Missouri University of Science and Technology</a:t>
            </a:r>
            <a:endParaRPr lang="en-US" dirty="0"/>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p:txBody>
          <a:bodyPr/>
          <a:lstStyle/>
          <a:p>
            <a:r>
              <a:rPr lang="en-US" dirty="0"/>
              <a:t>February 22, 2024</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dirty="0"/>
              <a:t>Faculty Senate Meeting</a:t>
            </a:r>
          </a:p>
        </p:txBody>
      </p:sp>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IV. Campus Reports</a:t>
            </a:r>
          </a:p>
          <a:p>
            <a:pPr marL="1211580" lvl="3" indent="-742950">
              <a:buClr>
                <a:schemeClr val="bg1"/>
              </a:buClr>
              <a:buFont typeface="+mj-lt"/>
              <a:buAutoNum type="alphaUcPeriod"/>
            </a:pPr>
            <a:r>
              <a:rPr lang="en-US" sz="3600" dirty="0"/>
              <a:t>Staff Council</a:t>
            </a:r>
          </a:p>
          <a:p>
            <a:pPr marL="468630" lvl="3" indent="0">
              <a:buClr>
                <a:schemeClr val="bg1"/>
              </a:buClr>
              <a:buNone/>
            </a:pPr>
            <a:r>
              <a:rPr lang="en-US" sz="3600" dirty="0"/>
              <a:t>		K. Walkup</a:t>
            </a:r>
          </a:p>
        </p:txBody>
      </p:sp>
    </p:spTree>
    <p:extLst>
      <p:ext uri="{BB962C8B-B14F-4D97-AF65-F5344CB8AC3E}">
        <p14:creationId xmlns:p14="http://schemas.microsoft.com/office/powerpoint/2010/main" val="21001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3692F-8738-7560-39F9-311FEA598993}"/>
              </a:ext>
            </a:extLst>
          </p:cNvPr>
          <p:cNvSpPr>
            <a:spLocks noGrp="1"/>
          </p:cNvSpPr>
          <p:nvPr>
            <p:ph type="title"/>
          </p:nvPr>
        </p:nvSpPr>
        <p:spPr/>
        <p:txBody>
          <a:bodyPr/>
          <a:lstStyle/>
          <a:p>
            <a:r>
              <a:rPr lang="en-US" dirty="0"/>
              <a:t>Upcoming Events</a:t>
            </a:r>
          </a:p>
        </p:txBody>
      </p:sp>
      <p:sp>
        <p:nvSpPr>
          <p:cNvPr id="7" name="Content Placeholder 6">
            <a:extLst>
              <a:ext uri="{FF2B5EF4-FFF2-40B4-BE49-F238E27FC236}">
                <a16:creationId xmlns:a16="http://schemas.microsoft.com/office/drawing/2014/main" id="{48E33087-CF51-71DB-2A31-DF6AE8C04095}"/>
              </a:ext>
            </a:extLst>
          </p:cNvPr>
          <p:cNvSpPr>
            <a:spLocks noGrp="1"/>
          </p:cNvSpPr>
          <p:nvPr>
            <p:ph idx="1"/>
          </p:nvPr>
        </p:nvSpPr>
        <p:spPr/>
        <p:txBody>
          <a:bodyPr/>
          <a:lstStyle/>
          <a:p>
            <a:r>
              <a:rPr lang="en-US" dirty="0">
                <a:hlinkClick r:id="rId2"/>
              </a:rPr>
              <a:t>S&amp;T’s Faculty and Staff Appreciation Night </a:t>
            </a:r>
            <a:r>
              <a:rPr lang="en-US" dirty="0"/>
              <a:t>– tonight @ 7:30pm</a:t>
            </a:r>
          </a:p>
          <a:p>
            <a:r>
              <a:rPr lang="en-US" dirty="0">
                <a:hlinkClick r:id="rId3"/>
              </a:rPr>
              <a:t>Thank-you grams </a:t>
            </a:r>
            <a:r>
              <a:rPr lang="en-US" dirty="0"/>
              <a:t>– closes February 23rd</a:t>
            </a:r>
          </a:p>
          <a:p>
            <a:r>
              <a:rPr lang="en-US" dirty="0">
                <a:hlinkClick r:id="rId4"/>
              </a:rPr>
              <a:t>Next Staff Council meeting </a:t>
            </a:r>
            <a:r>
              <a:rPr lang="en-US" dirty="0"/>
              <a:t>– March 14</a:t>
            </a:r>
            <a:r>
              <a:rPr lang="en-US" baseline="30000" dirty="0"/>
              <a:t>th</a:t>
            </a:r>
            <a:endParaRPr lang="en-US" dirty="0"/>
          </a:p>
          <a:p>
            <a:r>
              <a:rPr lang="en-US" dirty="0"/>
              <a:t>Staff Appreciation Day – May 30</a:t>
            </a:r>
            <a:r>
              <a:rPr lang="en-US" baseline="30000" dirty="0"/>
              <a:t>th</a:t>
            </a:r>
            <a:endParaRPr lang="en-US" dirty="0"/>
          </a:p>
          <a:p>
            <a:endParaRPr lang="en-US" dirty="0"/>
          </a:p>
        </p:txBody>
      </p:sp>
      <p:sp>
        <p:nvSpPr>
          <p:cNvPr id="2" name="Footer Placeholder 1">
            <a:extLst>
              <a:ext uri="{FF2B5EF4-FFF2-40B4-BE49-F238E27FC236}">
                <a16:creationId xmlns:a16="http://schemas.microsoft.com/office/drawing/2014/main" id="{47007AED-A634-CEB6-1C72-2D4F8F52745A}"/>
              </a:ext>
            </a:extLst>
          </p:cNvPr>
          <p:cNvSpPr>
            <a:spLocks noGrp="1"/>
          </p:cNvSpPr>
          <p:nvPr>
            <p:ph type="ftr" sz="quarter" idx="3"/>
          </p:nvPr>
        </p:nvSpPr>
        <p:spPr/>
        <p:txBody>
          <a:bodyPr/>
          <a:lstStyle/>
          <a:p>
            <a:r>
              <a:rPr lang="en-US"/>
              <a:t>Missouri University of Science and Technology</a:t>
            </a:r>
            <a:endParaRPr lang="en-US" dirty="0"/>
          </a:p>
        </p:txBody>
      </p:sp>
      <p:sp>
        <p:nvSpPr>
          <p:cNvPr id="8" name="Subtitle 7">
            <a:extLst>
              <a:ext uri="{FF2B5EF4-FFF2-40B4-BE49-F238E27FC236}">
                <a16:creationId xmlns:a16="http://schemas.microsoft.com/office/drawing/2014/main" id="{93DCCC3E-35DF-21F2-BF21-4ACCD00B4B1D}"/>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91319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IV. Campus Reports</a:t>
            </a:r>
          </a:p>
          <a:p>
            <a:pPr marL="1211580" lvl="3" indent="-742950">
              <a:buClr>
                <a:schemeClr val="bg1"/>
              </a:buClr>
              <a:buFont typeface="+mj-lt"/>
              <a:buAutoNum type="alphaUcPeriod" startAt="2"/>
            </a:pPr>
            <a:r>
              <a:rPr lang="en-US" sz="3600" dirty="0"/>
              <a:t>Student Council</a:t>
            </a:r>
          </a:p>
          <a:p>
            <a:pPr marL="468630" lvl="3" indent="0">
              <a:buClr>
                <a:schemeClr val="bg1"/>
              </a:buClr>
              <a:buNone/>
            </a:pPr>
            <a:r>
              <a:rPr lang="en-US" sz="3600" dirty="0"/>
              <a:t>	</a:t>
            </a:r>
            <a:r>
              <a:rPr lang="en-US" sz="3600"/>
              <a:t>	(No Report)</a:t>
            </a:r>
            <a:endParaRPr lang="en-US" sz="3600" dirty="0"/>
          </a:p>
        </p:txBody>
      </p:sp>
    </p:spTree>
    <p:extLst>
      <p:ext uri="{BB962C8B-B14F-4D97-AF65-F5344CB8AC3E}">
        <p14:creationId xmlns:p14="http://schemas.microsoft.com/office/powerpoint/2010/main" val="275536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IV. Campus Reports</a:t>
            </a:r>
          </a:p>
          <a:p>
            <a:pPr marL="1211580" lvl="3" indent="-742950">
              <a:buClr>
                <a:schemeClr val="bg1"/>
              </a:buClr>
              <a:buFont typeface="+mj-lt"/>
              <a:buAutoNum type="alphaUcPeriod" startAt="3"/>
            </a:pPr>
            <a:r>
              <a:rPr lang="en-US" sz="3600" dirty="0"/>
              <a:t>Grad </a:t>
            </a:r>
            <a:r>
              <a:rPr lang="en-US" sz="3600"/>
              <a:t>Student Council</a:t>
            </a:r>
            <a:br>
              <a:rPr lang="en-US" sz="3600" dirty="0"/>
            </a:br>
            <a:r>
              <a:rPr lang="en-US" sz="3600"/>
              <a:t>	(</a:t>
            </a:r>
            <a:r>
              <a:rPr lang="en-US" sz="3600" dirty="0"/>
              <a:t>No Report)</a:t>
            </a:r>
          </a:p>
        </p:txBody>
      </p:sp>
    </p:spTree>
    <p:extLst>
      <p:ext uri="{BB962C8B-B14F-4D97-AF65-F5344CB8AC3E}">
        <p14:creationId xmlns:p14="http://schemas.microsoft.com/office/powerpoint/2010/main" val="85676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V. Special Topic</a:t>
            </a:r>
          </a:p>
          <a:p>
            <a:pPr marL="468630" lvl="3" indent="0">
              <a:buClr>
                <a:schemeClr val="bg1"/>
              </a:buClr>
              <a:buNone/>
            </a:pPr>
            <a:r>
              <a:rPr lang="en-US" sz="3600" dirty="0"/>
              <a:t>IFC Shared Governance Task Force</a:t>
            </a:r>
          </a:p>
          <a:p>
            <a:pPr marL="468630" lvl="3" indent="0">
              <a:buClr>
                <a:schemeClr val="bg1"/>
              </a:buClr>
              <a:buNone/>
            </a:pPr>
            <a:r>
              <a:rPr lang="en-US" sz="3600" dirty="0"/>
              <a:t>	M. </a:t>
            </a:r>
            <a:r>
              <a:rPr lang="en-US" sz="3600" dirty="0" err="1"/>
              <a:t>Bruening</a:t>
            </a:r>
            <a:endParaRPr lang="en-US" sz="3600" dirty="0"/>
          </a:p>
        </p:txBody>
      </p:sp>
    </p:spTree>
    <p:extLst>
      <p:ext uri="{BB962C8B-B14F-4D97-AF65-F5344CB8AC3E}">
        <p14:creationId xmlns:p14="http://schemas.microsoft.com/office/powerpoint/2010/main" val="397978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B45F-BE90-2DB6-20F9-59B02EA7E71C}"/>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7970D79-6C94-CA46-9F21-E3B94234CE27}"/>
              </a:ext>
            </a:extLst>
          </p:cNvPr>
          <p:cNvSpPr>
            <a:spLocks noGrp="1"/>
          </p:cNvSpPr>
          <p:nvPr>
            <p:ph idx="1"/>
          </p:nvPr>
        </p:nvSpPr>
        <p:spPr>
          <a:xfrm>
            <a:off x="628650" y="1369218"/>
            <a:ext cx="7886700" cy="3391432"/>
          </a:xfrm>
        </p:spPr>
        <p:txBody>
          <a:bodyPr>
            <a:noAutofit/>
          </a:bodyPr>
          <a:lstStyle/>
          <a:p>
            <a:pPr>
              <a:spcBef>
                <a:spcPts val="0"/>
              </a:spcBef>
              <a:spcAft>
                <a:spcPts val="1200"/>
              </a:spcAft>
            </a:pPr>
            <a:r>
              <a:rPr lang="en-US" sz="2000" dirty="0"/>
              <a:t>IFC (Intercampus Faculty Cabinet) retreat in 2021 cited shared governance as a common concern</a:t>
            </a:r>
          </a:p>
          <a:p>
            <a:pPr>
              <a:spcBef>
                <a:spcPts val="0"/>
              </a:spcBef>
              <a:spcAft>
                <a:spcPts val="1200"/>
              </a:spcAft>
            </a:pPr>
            <a:r>
              <a:rPr lang="en-US" sz="2000" dirty="0"/>
              <a:t>Task force with 1 rep from each campus</a:t>
            </a:r>
          </a:p>
          <a:p>
            <a:pPr>
              <a:spcBef>
                <a:spcPts val="0"/>
              </a:spcBef>
              <a:spcAft>
                <a:spcPts val="1200"/>
              </a:spcAft>
              <a:buNone/>
            </a:pPr>
            <a:r>
              <a:rPr lang="en-US" sz="2000" dirty="0"/>
              <a:t>Group looked at AAUP’s </a:t>
            </a:r>
            <a:r>
              <a:rPr lang="en-US" sz="2000" i="1" dirty="0"/>
              <a:t>Statement on Government of Colleges and Universities</a:t>
            </a:r>
            <a:r>
              <a:rPr lang="en-US" sz="2000" dirty="0"/>
              <a:t>, AAU’s </a:t>
            </a:r>
            <a:r>
              <a:rPr lang="en-US" sz="2000" i="1" dirty="0"/>
              <a:t>Academic Principles</a:t>
            </a:r>
            <a:r>
              <a:rPr lang="en-US" sz="2000" dirty="0"/>
              <a:t>, CRRs, campus practices</a:t>
            </a:r>
          </a:p>
          <a:p>
            <a:pPr>
              <a:spcBef>
                <a:spcPts val="0"/>
              </a:spcBef>
              <a:spcAft>
                <a:spcPts val="1200"/>
              </a:spcAft>
            </a:pPr>
            <a:r>
              <a:rPr lang="en-US" sz="2000" dirty="0"/>
              <a:t>March-May 2022, survey of faculty, using AAUP’s </a:t>
            </a:r>
            <a:r>
              <a:rPr lang="en-US" sz="2000" dirty="0">
                <a:hlinkClick r:id="rId2"/>
              </a:rPr>
              <a:t>Shared governance assessment tool</a:t>
            </a:r>
            <a:r>
              <a:rPr lang="en-US" sz="2000" dirty="0"/>
              <a:t>, plus a few internal questions</a:t>
            </a:r>
          </a:p>
          <a:p>
            <a:pPr>
              <a:spcBef>
                <a:spcPts val="0"/>
              </a:spcBef>
              <a:spcAft>
                <a:spcPts val="1200"/>
              </a:spcAft>
            </a:pPr>
            <a:r>
              <a:rPr lang="en-US" sz="2000" dirty="0"/>
              <a:t>Final report endorsed by IFC, January 22, 2024</a:t>
            </a:r>
          </a:p>
        </p:txBody>
      </p:sp>
    </p:spTree>
    <p:extLst>
      <p:ext uri="{BB962C8B-B14F-4D97-AF65-F5344CB8AC3E}">
        <p14:creationId xmlns:p14="http://schemas.microsoft.com/office/powerpoint/2010/main" val="118052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D0D0-3D8A-47E0-1D96-66CEFFD31C0C}"/>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ABFF2A9E-0C94-2D51-EAF2-1BBFB8CD003C}"/>
              </a:ext>
            </a:extLst>
          </p:cNvPr>
          <p:cNvSpPr>
            <a:spLocks noGrp="1"/>
          </p:cNvSpPr>
          <p:nvPr>
            <p:ph idx="1"/>
          </p:nvPr>
        </p:nvSpPr>
        <p:spPr/>
        <p:txBody>
          <a:bodyPr>
            <a:normAutofit/>
          </a:bodyPr>
          <a:lstStyle/>
          <a:p>
            <a:r>
              <a:rPr lang="en-US" sz="2000" dirty="0"/>
              <a:t>First polled faculty leaders </a:t>
            </a:r>
          </a:p>
          <a:p>
            <a:pPr lvl="1"/>
            <a:r>
              <a:rPr lang="en-US" dirty="0"/>
              <a:t>Current and recent senate officers, 22 UM, 5 (50%) at S&amp;T responded</a:t>
            </a:r>
          </a:p>
          <a:p>
            <a:r>
              <a:rPr lang="en-US" sz="2000" dirty="0"/>
              <a:t>Then polled all System faculty </a:t>
            </a:r>
          </a:p>
          <a:p>
            <a:pPr lvl="1"/>
            <a:r>
              <a:rPr lang="en-US" dirty="0"/>
              <a:t>460 UM faculty, 75 (about 25%)* at S&amp;T responded</a:t>
            </a:r>
          </a:p>
          <a:p>
            <a:pPr lvl="1"/>
            <a:r>
              <a:rPr lang="en-US" dirty="0"/>
              <a:t>At S&amp;T, 69% t/t-t, 21% NTT (10% did not indicate)</a:t>
            </a:r>
          </a:p>
          <a:p>
            <a:pPr lvl="1" indent="0">
              <a:buNone/>
            </a:pPr>
            <a:endParaRPr lang="en-US" dirty="0"/>
          </a:p>
          <a:p>
            <a:pPr lvl="1" indent="0">
              <a:buNone/>
            </a:pPr>
            <a:r>
              <a:rPr lang="en-US" sz="1350" dirty="0"/>
              <a:t>*corrected from an earlier report of about 100</a:t>
            </a:r>
          </a:p>
          <a:p>
            <a:endParaRPr lang="en-US" dirty="0"/>
          </a:p>
        </p:txBody>
      </p:sp>
    </p:spTree>
    <p:extLst>
      <p:ext uri="{BB962C8B-B14F-4D97-AF65-F5344CB8AC3E}">
        <p14:creationId xmlns:p14="http://schemas.microsoft.com/office/powerpoint/2010/main" val="129067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842E-94BE-0247-1BDA-D9FA93FE870D}"/>
              </a:ext>
            </a:extLst>
          </p:cNvPr>
          <p:cNvSpPr>
            <a:spLocks noGrp="1"/>
          </p:cNvSpPr>
          <p:nvPr>
            <p:ph type="title"/>
          </p:nvPr>
        </p:nvSpPr>
        <p:spPr/>
        <p:txBody>
          <a:bodyPr/>
          <a:lstStyle/>
          <a:p>
            <a:r>
              <a:rPr lang="en-US" dirty="0"/>
              <a:t>Some key results</a:t>
            </a:r>
          </a:p>
        </p:txBody>
      </p:sp>
      <p:sp>
        <p:nvSpPr>
          <p:cNvPr id="3" name="Content Placeholder 2">
            <a:extLst>
              <a:ext uri="{FF2B5EF4-FFF2-40B4-BE49-F238E27FC236}">
                <a16:creationId xmlns:a16="http://schemas.microsoft.com/office/drawing/2014/main" id="{A306E491-9F84-4D6E-C171-3B926E1F8DC4}"/>
              </a:ext>
            </a:extLst>
          </p:cNvPr>
          <p:cNvSpPr>
            <a:spLocks noGrp="1"/>
          </p:cNvSpPr>
          <p:nvPr>
            <p:ph idx="1"/>
          </p:nvPr>
        </p:nvSpPr>
        <p:spPr/>
        <p:txBody>
          <a:bodyPr>
            <a:normAutofit/>
          </a:bodyPr>
          <a:lstStyle/>
          <a:p>
            <a:r>
              <a:rPr lang="en-US" sz="2000" dirty="0"/>
              <a:t>On our unique questions:</a:t>
            </a:r>
          </a:p>
          <a:p>
            <a:r>
              <a:rPr lang="en-US" sz="2000" dirty="0"/>
              <a:t>86% extremely or somewhat dissatisfied with shared governance at university (4% somewhat or extremely satisfied). Very close for UM System</a:t>
            </a:r>
          </a:p>
          <a:p>
            <a:r>
              <a:rPr lang="en-US" sz="2000" dirty="0"/>
              <a:t>67% extremely or somewhat dissatisfied at college level</a:t>
            </a:r>
          </a:p>
          <a:p>
            <a:r>
              <a:rPr lang="en-US" sz="2000" dirty="0"/>
              <a:t>77% say shared governance has gotten worse (0 say it’s gotten better)</a:t>
            </a:r>
          </a:p>
        </p:txBody>
      </p:sp>
    </p:spTree>
    <p:extLst>
      <p:ext uri="{BB962C8B-B14F-4D97-AF65-F5344CB8AC3E}">
        <p14:creationId xmlns:p14="http://schemas.microsoft.com/office/powerpoint/2010/main" val="259873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DFE-0D30-51EB-21D3-35FD42362DD8}"/>
              </a:ext>
            </a:extLst>
          </p:cNvPr>
          <p:cNvSpPr>
            <a:spLocks noGrp="1"/>
          </p:cNvSpPr>
          <p:nvPr>
            <p:ph type="title"/>
          </p:nvPr>
        </p:nvSpPr>
        <p:spPr/>
        <p:txBody>
          <a:bodyPr/>
          <a:lstStyle/>
          <a:p>
            <a:r>
              <a:rPr lang="en-US" dirty="0"/>
              <a:t>Some Key Results </a:t>
            </a:r>
          </a:p>
        </p:txBody>
      </p:sp>
      <p:sp>
        <p:nvSpPr>
          <p:cNvPr id="3" name="Content Placeholder 2">
            <a:extLst>
              <a:ext uri="{FF2B5EF4-FFF2-40B4-BE49-F238E27FC236}">
                <a16:creationId xmlns:a16="http://schemas.microsoft.com/office/drawing/2014/main" id="{D94C6BF7-24B5-AA3A-C953-7EBDA1FBF068}"/>
              </a:ext>
            </a:extLst>
          </p:cNvPr>
          <p:cNvSpPr>
            <a:spLocks noGrp="1"/>
          </p:cNvSpPr>
          <p:nvPr>
            <p:ph idx="1"/>
          </p:nvPr>
        </p:nvSpPr>
        <p:spPr/>
        <p:txBody>
          <a:bodyPr>
            <a:normAutofit fontScale="70000" lnSpcReduction="20000"/>
          </a:bodyPr>
          <a:lstStyle/>
          <a:p>
            <a:r>
              <a:rPr lang="en-US" dirty="0"/>
              <a:t>From AAUP survey</a:t>
            </a:r>
          </a:p>
          <a:p>
            <a:r>
              <a:rPr lang="en-US" dirty="0"/>
              <a:t>Survey asked for each issue whether it was faculty dominance, faculty primacy, joint authority, administrative primacy, or administrative dominance</a:t>
            </a:r>
          </a:p>
          <a:p>
            <a:r>
              <a:rPr lang="en-US" dirty="0"/>
              <a:t>On several issues UM System is far out of line with national averages on issues of faculty primacy or dominance:</a:t>
            </a:r>
          </a:p>
          <a:p>
            <a:pPr lvl="1"/>
            <a:r>
              <a:rPr lang="en-US" dirty="0"/>
              <a:t>Institutional curriculum decisions: 	AAUP 60%. 	UM 21%	S&amp;T 21%</a:t>
            </a:r>
          </a:p>
          <a:p>
            <a:pPr lvl="1"/>
            <a:r>
              <a:rPr lang="en-US" dirty="0"/>
              <a:t>T-t faculty searches: 			AAUP 62%. 	UM 39% 	S&amp;T 33%</a:t>
            </a:r>
          </a:p>
          <a:p>
            <a:pPr lvl="1"/>
            <a:r>
              <a:rPr lang="en-US" dirty="0"/>
              <a:t>Teaching assignments: 		AAUP 64%. 	UM 40%	S&amp;T 48%</a:t>
            </a:r>
          </a:p>
          <a:p>
            <a:pPr lvl="1"/>
            <a:r>
              <a:rPr lang="en-US" dirty="0"/>
              <a:t>Dept chair selection: 			AAUP 38%. 	UM 16%	S&amp;T 13%</a:t>
            </a:r>
          </a:p>
          <a:p>
            <a:pPr lvl="1"/>
            <a:r>
              <a:rPr lang="en-US" dirty="0"/>
              <a:t>Strategic planning (joint authority): 	AAUP 21%, 	UM 8%		S&amp;T 7%</a:t>
            </a:r>
          </a:p>
        </p:txBody>
      </p:sp>
    </p:spTree>
    <p:extLst>
      <p:ext uri="{BB962C8B-B14F-4D97-AF65-F5344CB8AC3E}">
        <p14:creationId xmlns:p14="http://schemas.microsoft.com/office/powerpoint/2010/main" val="127062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B63D-BF0F-10A1-40E6-AEBDF55AEEE1}"/>
              </a:ext>
            </a:extLst>
          </p:cNvPr>
          <p:cNvSpPr>
            <a:spLocks noGrp="1"/>
          </p:cNvSpPr>
          <p:nvPr>
            <p:ph type="title"/>
          </p:nvPr>
        </p:nvSpPr>
        <p:spPr/>
        <p:txBody>
          <a:bodyPr/>
          <a:lstStyle/>
          <a:p>
            <a:r>
              <a:rPr lang="en-US" dirty="0"/>
              <a:t>Survey comments</a:t>
            </a:r>
          </a:p>
        </p:txBody>
      </p:sp>
      <p:sp>
        <p:nvSpPr>
          <p:cNvPr id="3" name="Content Placeholder 2">
            <a:extLst>
              <a:ext uri="{FF2B5EF4-FFF2-40B4-BE49-F238E27FC236}">
                <a16:creationId xmlns:a16="http://schemas.microsoft.com/office/drawing/2014/main" id="{BDCE547B-3D66-DB4F-EF59-767E6467B3ED}"/>
              </a:ext>
            </a:extLst>
          </p:cNvPr>
          <p:cNvSpPr>
            <a:spLocks noGrp="1"/>
          </p:cNvSpPr>
          <p:nvPr>
            <p:ph idx="1"/>
          </p:nvPr>
        </p:nvSpPr>
        <p:spPr/>
        <p:txBody>
          <a:bodyPr>
            <a:normAutofit lnSpcReduction="10000"/>
          </a:bodyPr>
          <a:lstStyle/>
          <a:p>
            <a:r>
              <a:rPr lang="en-US" dirty="0"/>
              <a:t>Key themes</a:t>
            </a:r>
          </a:p>
          <a:p>
            <a:pPr lvl="1"/>
            <a:r>
              <a:rPr lang="en-US" dirty="0"/>
              <a:t>Most cited, by far: </a:t>
            </a:r>
            <a:r>
              <a:rPr lang="en-US" dirty="0">
                <a:solidFill>
                  <a:srgbClr val="FF0000"/>
                </a:solidFill>
              </a:rPr>
              <a:t>Excessive administrative dominance, top-down decision-making</a:t>
            </a:r>
          </a:p>
          <a:p>
            <a:pPr lvl="1"/>
            <a:r>
              <a:rPr lang="en-US" dirty="0"/>
              <a:t>Curators and System President  </a:t>
            </a:r>
          </a:p>
          <a:p>
            <a:pPr lvl="1"/>
            <a:r>
              <a:rPr lang="en-US" dirty="0"/>
              <a:t>Budget </a:t>
            </a:r>
          </a:p>
          <a:p>
            <a:pPr lvl="1"/>
            <a:r>
              <a:rPr lang="en-US" dirty="0"/>
              <a:t>Salary </a:t>
            </a:r>
          </a:p>
          <a:p>
            <a:pPr lvl="1"/>
            <a:r>
              <a:rPr lang="en-US" dirty="0"/>
              <a:t>Hiring</a:t>
            </a:r>
          </a:p>
          <a:p>
            <a:pPr lvl="1"/>
            <a:r>
              <a:rPr lang="en-US" dirty="0"/>
              <a:t>Tenure</a:t>
            </a:r>
          </a:p>
        </p:txBody>
      </p:sp>
    </p:spTree>
    <p:extLst>
      <p:ext uri="{BB962C8B-B14F-4D97-AF65-F5344CB8AC3E}">
        <p14:creationId xmlns:p14="http://schemas.microsoft.com/office/powerpoint/2010/main" val="125095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09A86C-891B-4017-715E-C62D75F0DEF2}"/>
              </a:ext>
            </a:extLst>
          </p:cNvPr>
          <p:cNvSpPr>
            <a:spLocks noGrp="1"/>
          </p:cNvSpPr>
          <p:nvPr>
            <p:ph type="title"/>
          </p:nvPr>
        </p:nvSpPr>
        <p:spPr/>
        <p:txBody>
          <a:bodyPr>
            <a:normAutofit/>
          </a:bodyPr>
          <a:lstStyle/>
          <a:p>
            <a:r>
              <a:rPr lang="en-US" sz="4400" dirty="0"/>
              <a:t>Meeting procedure</a:t>
            </a:r>
            <a:endParaRPr lang="en-US" dirty="0"/>
          </a:p>
        </p:txBody>
      </p:sp>
      <p:sp>
        <p:nvSpPr>
          <p:cNvPr id="7" name="Content Placeholder 6">
            <a:extLst>
              <a:ext uri="{FF2B5EF4-FFF2-40B4-BE49-F238E27FC236}">
                <a16:creationId xmlns:a16="http://schemas.microsoft.com/office/drawing/2014/main" id="{42268E12-00EA-7FA5-D54E-3E1383352F12}"/>
              </a:ext>
            </a:extLst>
          </p:cNvPr>
          <p:cNvSpPr>
            <a:spLocks noGrp="1"/>
          </p:cNvSpPr>
          <p:nvPr>
            <p:ph idx="1"/>
          </p:nvPr>
        </p:nvSpPr>
        <p:spPr/>
        <p:txBody>
          <a:bodyPr>
            <a:normAutofit/>
          </a:bodyPr>
          <a:lstStyle/>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may debate motions</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can vote</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If you are not a Senator, or a proxy, you cannot vote or debate </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Do not speak over someone, or out of order</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cs typeface="+mn-cs"/>
              </a:rPr>
              <a:t>Raise your hand (For those online please use “Raise Hand” on the  Zoom app)</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cs typeface="+mn-cs"/>
              </a:rPr>
              <a:t>The President will call on you and then you will have the floor</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rPr>
              <a:t>Please wait for the microphone</a:t>
            </a:r>
            <a:endParaRPr lang="en-US" sz="1600" dirty="0">
              <a:solidFill>
                <a:prstClr val="black"/>
              </a:solidFill>
              <a:latin typeface="+mn-lt"/>
              <a:cs typeface="+mn-cs"/>
            </a:endParaRP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Unless you have been recognized (told you have the floor), you may not speak</a:t>
            </a:r>
          </a:p>
          <a:p>
            <a:endParaRPr lang="en-US" sz="3600" dirty="0">
              <a:latin typeface="+mn-lt"/>
            </a:endParaRPr>
          </a:p>
        </p:txBody>
      </p:sp>
      <p:sp>
        <p:nvSpPr>
          <p:cNvPr id="2" name="Footer Placeholder 1">
            <a:extLst>
              <a:ext uri="{FF2B5EF4-FFF2-40B4-BE49-F238E27FC236}">
                <a16:creationId xmlns:a16="http://schemas.microsoft.com/office/drawing/2014/main" id="{C769E618-01DF-0092-6758-9DD86728ABFD}"/>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56159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FA54-C56C-D641-6139-204ECC45332F}"/>
              </a:ext>
            </a:extLst>
          </p:cNvPr>
          <p:cNvSpPr>
            <a:spLocks noGrp="1"/>
          </p:cNvSpPr>
          <p:nvPr>
            <p:ph type="title"/>
          </p:nvPr>
        </p:nvSpPr>
        <p:spPr/>
        <p:txBody>
          <a:bodyPr/>
          <a:lstStyle/>
          <a:p>
            <a:r>
              <a:rPr lang="en-US" dirty="0"/>
              <a:t>Report recommendations</a:t>
            </a:r>
          </a:p>
        </p:txBody>
      </p:sp>
      <p:sp>
        <p:nvSpPr>
          <p:cNvPr id="3" name="Content Placeholder 2">
            <a:extLst>
              <a:ext uri="{FF2B5EF4-FFF2-40B4-BE49-F238E27FC236}">
                <a16:creationId xmlns:a16="http://schemas.microsoft.com/office/drawing/2014/main" id="{8429703C-7F8B-E298-CD75-3BEDCABC0188}"/>
              </a:ext>
            </a:extLst>
          </p:cNvPr>
          <p:cNvSpPr>
            <a:spLocks noGrp="1"/>
          </p:cNvSpPr>
          <p:nvPr>
            <p:ph idx="1"/>
          </p:nvPr>
        </p:nvSpPr>
        <p:spPr/>
        <p:txBody>
          <a:bodyPr>
            <a:noAutofit/>
          </a:bodyPr>
          <a:lstStyle/>
          <a:p>
            <a:pPr>
              <a:spcBef>
                <a:spcPts val="600"/>
              </a:spcBef>
            </a:pPr>
            <a:r>
              <a:rPr lang="en-US" sz="1900" dirty="0"/>
              <a:t>Restore faculty primacy/dominance to traditional areas: Curriculum, instruction, research, faculty status, degree requirements, appointments, promotions, tenure, and dismissal</a:t>
            </a:r>
          </a:p>
          <a:p>
            <a:pPr>
              <a:spcBef>
                <a:spcPts val="600"/>
              </a:spcBef>
            </a:pPr>
            <a:r>
              <a:rPr lang="en-US" sz="1900" dirty="0"/>
              <a:t>Administration should avoid “information dumps.” Use senate, gen. fac. appearances to solicit feedback instead </a:t>
            </a:r>
          </a:p>
          <a:p>
            <a:pPr>
              <a:spcBef>
                <a:spcPts val="600"/>
              </a:spcBef>
            </a:pPr>
            <a:r>
              <a:rPr lang="en-US" sz="1900" dirty="0"/>
              <a:t>Provide clear rationale that addresses faculty concerns when overturning faculty decisions/feedback</a:t>
            </a:r>
          </a:p>
          <a:p>
            <a:pPr>
              <a:spcBef>
                <a:spcPts val="600"/>
              </a:spcBef>
            </a:pPr>
            <a:r>
              <a:rPr lang="en-US" sz="1900" dirty="0"/>
              <a:t>Share information early and often </a:t>
            </a:r>
          </a:p>
          <a:p>
            <a:pPr>
              <a:spcBef>
                <a:spcPts val="600"/>
              </a:spcBef>
            </a:pPr>
            <a:r>
              <a:rPr lang="en-US" sz="1900" dirty="0"/>
              <a:t>Make collaborative use of committees</a:t>
            </a:r>
          </a:p>
        </p:txBody>
      </p:sp>
    </p:spTree>
    <p:extLst>
      <p:ext uri="{BB962C8B-B14F-4D97-AF65-F5344CB8AC3E}">
        <p14:creationId xmlns:p14="http://schemas.microsoft.com/office/powerpoint/2010/main" val="3896346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B595-584C-B171-F969-5F7BDA611282}"/>
              </a:ext>
            </a:extLst>
          </p:cNvPr>
          <p:cNvSpPr>
            <a:spLocks noGrp="1"/>
          </p:cNvSpPr>
          <p:nvPr>
            <p:ph type="title"/>
          </p:nvPr>
        </p:nvSpPr>
        <p:spPr/>
        <p:txBody>
          <a:bodyPr>
            <a:noAutofit/>
          </a:bodyPr>
          <a:lstStyle/>
          <a:p>
            <a:r>
              <a:rPr lang="en-US" sz="3600" dirty="0"/>
              <a:t>Since the Report: S&amp;T’s Strategic Plan</a:t>
            </a:r>
          </a:p>
        </p:txBody>
      </p:sp>
      <p:sp>
        <p:nvSpPr>
          <p:cNvPr id="3" name="Content Placeholder 2">
            <a:extLst>
              <a:ext uri="{FF2B5EF4-FFF2-40B4-BE49-F238E27FC236}">
                <a16:creationId xmlns:a16="http://schemas.microsoft.com/office/drawing/2014/main" id="{7310F118-511B-08AD-FC00-A1A1075CE37F}"/>
              </a:ext>
            </a:extLst>
          </p:cNvPr>
          <p:cNvSpPr>
            <a:spLocks noGrp="1"/>
          </p:cNvSpPr>
          <p:nvPr>
            <p:ph idx="1"/>
          </p:nvPr>
        </p:nvSpPr>
        <p:spPr>
          <a:xfrm>
            <a:off x="393191" y="1221111"/>
            <a:ext cx="8448353" cy="3092623"/>
          </a:xfrm>
        </p:spPr>
        <p:txBody>
          <a:bodyPr>
            <a:normAutofit fontScale="85000" lnSpcReduction="10000"/>
          </a:bodyPr>
          <a:lstStyle/>
          <a:p>
            <a:r>
              <a:rPr lang="en-US" dirty="0"/>
              <a:t>Presented our report’s findings to the S&amp;T Leadership Team on January 30</a:t>
            </a:r>
          </a:p>
          <a:p>
            <a:r>
              <a:rPr lang="en-US" dirty="0"/>
              <a:t>Dovetails with COACHE survey</a:t>
            </a:r>
          </a:p>
          <a:p>
            <a:r>
              <a:rPr lang="en-US" dirty="0"/>
              <a:t>More active faculty role in the Strategic Plan (due to Curators in April)</a:t>
            </a:r>
          </a:p>
          <a:p>
            <a:pPr lvl="1"/>
            <a:r>
              <a:rPr lang="en-US" dirty="0"/>
              <a:t>Open forums on Feb. 6 and 7</a:t>
            </a:r>
          </a:p>
          <a:p>
            <a:pPr lvl="1"/>
            <a:r>
              <a:rPr lang="en-US" dirty="0"/>
              <a:t>Faculty/staff survey on the Strategic Plan</a:t>
            </a:r>
          </a:p>
          <a:p>
            <a:pPr lvl="1"/>
            <a:r>
              <a:rPr lang="en-US" dirty="0"/>
              <a:t>Establishment of faculty task forces on Academic Affairs, Student Success, and Employer-Faculty Relations</a:t>
            </a:r>
          </a:p>
          <a:p>
            <a:pPr lvl="1"/>
            <a:r>
              <a:rPr lang="en-US" dirty="0"/>
              <a:t>COACHE team mapping Strategic Focus Areas to faculty leadership positions</a:t>
            </a:r>
          </a:p>
        </p:txBody>
      </p:sp>
    </p:spTree>
    <p:extLst>
      <p:ext uri="{BB962C8B-B14F-4D97-AF65-F5344CB8AC3E}">
        <p14:creationId xmlns:p14="http://schemas.microsoft.com/office/powerpoint/2010/main" val="352879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1FE1-4BC3-742D-7E25-8B66017CE3E1}"/>
              </a:ext>
            </a:extLst>
          </p:cNvPr>
          <p:cNvSpPr>
            <a:spLocks noGrp="1"/>
          </p:cNvSpPr>
          <p:nvPr>
            <p:ph type="title"/>
          </p:nvPr>
        </p:nvSpPr>
        <p:spPr/>
        <p:txBody>
          <a:bodyPr>
            <a:noAutofit/>
          </a:bodyPr>
          <a:lstStyle/>
          <a:p>
            <a:r>
              <a:rPr lang="en-US" sz="3400" dirty="0"/>
              <a:t>Since the Report: Raise Pool Distribution</a:t>
            </a:r>
          </a:p>
        </p:txBody>
      </p:sp>
      <p:sp>
        <p:nvSpPr>
          <p:cNvPr id="3" name="Content Placeholder 2">
            <a:extLst>
              <a:ext uri="{FF2B5EF4-FFF2-40B4-BE49-F238E27FC236}">
                <a16:creationId xmlns:a16="http://schemas.microsoft.com/office/drawing/2014/main" id="{F296C4AB-A45C-750F-345F-6C1F9A110B27}"/>
              </a:ext>
            </a:extLst>
          </p:cNvPr>
          <p:cNvSpPr>
            <a:spLocks noGrp="1"/>
          </p:cNvSpPr>
          <p:nvPr>
            <p:ph idx="1"/>
          </p:nvPr>
        </p:nvSpPr>
        <p:spPr/>
        <p:txBody>
          <a:bodyPr>
            <a:normAutofit fontScale="77500" lnSpcReduction="20000"/>
          </a:bodyPr>
          <a:lstStyle/>
          <a:p>
            <a:r>
              <a:rPr lang="en-US" dirty="0"/>
              <a:t>Request for faculty recommendation on faculty raise pool distribution</a:t>
            </a:r>
          </a:p>
          <a:p>
            <a:pPr lvl="1"/>
            <a:r>
              <a:rPr lang="en-US" dirty="0"/>
              <a:t>AAUP Statement on Governance: “The faculty should actively participate in the determination of policies and procedures governing salary increases.”</a:t>
            </a:r>
          </a:p>
          <a:p>
            <a:pPr lvl="1"/>
            <a:r>
              <a:rPr lang="en-US" dirty="0"/>
              <a:t>CRR 300.030.D.6.n: Personnel Committee: “This committee recommends to the Faculty Senate … reporting schemes and procedures regarding the annual salary and wage raise pool.” </a:t>
            </a:r>
          </a:p>
          <a:p>
            <a:pPr lvl="1"/>
            <a:r>
              <a:rPr lang="en-US" dirty="0"/>
              <a:t>Process:</a:t>
            </a:r>
          </a:p>
          <a:p>
            <a:pPr lvl="2"/>
            <a:r>
              <a:rPr lang="en-US" dirty="0"/>
              <a:t>DCC asked for recommendation (done)</a:t>
            </a:r>
          </a:p>
          <a:p>
            <a:pPr lvl="2"/>
            <a:r>
              <a:rPr lang="en-US" dirty="0"/>
              <a:t>DCC sends recommendation to Personnel Committee (March)</a:t>
            </a:r>
          </a:p>
          <a:p>
            <a:pPr lvl="2"/>
            <a:r>
              <a:rPr lang="en-US" dirty="0"/>
              <a:t>Personnel Committee seeks endorsement from Faculty Senate (April)</a:t>
            </a:r>
          </a:p>
          <a:p>
            <a:pPr lvl="2"/>
            <a:r>
              <a:rPr lang="en-US" dirty="0"/>
              <a:t>Senate-endorsed procedure is sent to Chancellor and Provost </a:t>
            </a:r>
          </a:p>
          <a:p>
            <a:endParaRPr lang="en-US" dirty="0"/>
          </a:p>
        </p:txBody>
      </p:sp>
    </p:spTree>
    <p:extLst>
      <p:ext uri="{BB962C8B-B14F-4D97-AF65-F5344CB8AC3E}">
        <p14:creationId xmlns:p14="http://schemas.microsoft.com/office/powerpoint/2010/main" val="66722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363C-0BF4-799B-C4DA-D3CAF20EB5EF}"/>
              </a:ext>
            </a:extLst>
          </p:cNvPr>
          <p:cNvSpPr>
            <a:spLocks noGrp="1"/>
          </p:cNvSpPr>
          <p:nvPr>
            <p:ph type="title"/>
          </p:nvPr>
        </p:nvSpPr>
        <p:spPr/>
        <p:txBody>
          <a:bodyPr>
            <a:normAutofit fontScale="90000"/>
          </a:bodyPr>
          <a:lstStyle/>
          <a:p>
            <a:r>
              <a:rPr lang="en-US" dirty="0"/>
              <a:t>Suggestions for improved shared governance at S&amp;T</a:t>
            </a:r>
          </a:p>
        </p:txBody>
      </p:sp>
      <p:sp>
        <p:nvSpPr>
          <p:cNvPr id="3" name="Content Placeholder 2">
            <a:extLst>
              <a:ext uri="{FF2B5EF4-FFF2-40B4-BE49-F238E27FC236}">
                <a16:creationId xmlns:a16="http://schemas.microsoft.com/office/drawing/2014/main" id="{DC4F5B08-42E1-C36E-AF54-26FA65C5EB51}"/>
              </a:ext>
            </a:extLst>
          </p:cNvPr>
          <p:cNvSpPr>
            <a:spLocks noGrp="1"/>
          </p:cNvSpPr>
          <p:nvPr>
            <p:ph idx="1"/>
          </p:nvPr>
        </p:nvSpPr>
        <p:spPr>
          <a:xfrm>
            <a:off x="507492" y="1508761"/>
            <a:ext cx="8065294" cy="3260090"/>
          </a:xfrm>
        </p:spPr>
        <p:txBody>
          <a:bodyPr>
            <a:normAutofit/>
          </a:bodyPr>
          <a:lstStyle/>
          <a:p>
            <a:r>
              <a:rPr lang="en-US" sz="2200" dirty="0"/>
              <a:t>Empower faculty to participate in the formation of next year’s </a:t>
            </a:r>
            <a:r>
              <a:rPr lang="en-US" sz="2200" b="1" u="sng" dirty="0"/>
              <a:t>budget</a:t>
            </a:r>
            <a:r>
              <a:rPr lang="en-US" sz="2200" dirty="0"/>
              <a:t> (follow UMSL’s process of open forums and Budgetary Affair Committee endorsement)</a:t>
            </a:r>
          </a:p>
          <a:p>
            <a:r>
              <a:rPr lang="en-US" sz="2200" b="1" u="sng" dirty="0"/>
              <a:t>Hiring</a:t>
            </a:r>
            <a:r>
              <a:rPr lang="en-US" sz="2200" dirty="0"/>
              <a:t>: Empower faculty search committees to rank the successful faculty candidates and chairs, barring other vital considerations that are explained clearly</a:t>
            </a:r>
          </a:p>
          <a:p>
            <a:r>
              <a:rPr lang="en-US" sz="2200" dirty="0"/>
              <a:t>Your ideas??</a:t>
            </a:r>
          </a:p>
        </p:txBody>
      </p:sp>
    </p:spTree>
    <p:extLst>
      <p:ext uri="{BB962C8B-B14F-4D97-AF65-F5344CB8AC3E}">
        <p14:creationId xmlns:p14="http://schemas.microsoft.com/office/powerpoint/2010/main" val="242104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753476" cy="1307592"/>
          </a:xfrm>
        </p:spPr>
        <p:txBody>
          <a:bodyPr/>
          <a:lstStyle/>
          <a:p>
            <a:r>
              <a:rPr lang="en-US" dirty="0"/>
              <a:t>VI. Reports of Standing Committees</a:t>
            </a:r>
          </a:p>
          <a:p>
            <a:pPr marL="1211580" lvl="3" indent="-742950">
              <a:buClr>
                <a:schemeClr val="bg1"/>
              </a:buClr>
              <a:buFont typeface="+mj-lt"/>
              <a:buAutoNum type="alphaUcPeriod"/>
            </a:pPr>
            <a:r>
              <a:rPr lang="en-US" sz="3600" dirty="0"/>
              <a:t>Campus Curriculum</a:t>
            </a:r>
          </a:p>
          <a:p>
            <a:pPr marL="468630" lvl="3" indent="0">
              <a:buClr>
                <a:schemeClr val="bg1"/>
              </a:buClr>
              <a:buNone/>
            </a:pPr>
            <a:r>
              <a:rPr lang="en-US" sz="3600" dirty="0"/>
              <a:t>		P. DeWitt</a:t>
            </a:r>
          </a:p>
        </p:txBody>
      </p:sp>
    </p:spTree>
    <p:extLst>
      <p:ext uri="{BB962C8B-B14F-4D97-AF65-F5344CB8AC3E}">
        <p14:creationId xmlns:p14="http://schemas.microsoft.com/office/powerpoint/2010/main" val="4288438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23 January 2024</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
        <p:nvSpPr>
          <p:cNvPr id="5" name="TextBox 4">
            <a:extLst>
              <a:ext uri="{FF2B5EF4-FFF2-40B4-BE49-F238E27FC236}">
                <a16:creationId xmlns:a16="http://schemas.microsoft.com/office/drawing/2014/main" id="{176EB406-5812-05E7-47D4-3B0A6A4DDDAC}"/>
              </a:ext>
            </a:extLst>
          </p:cNvPr>
          <p:cNvSpPr txBox="1"/>
          <p:nvPr/>
        </p:nvSpPr>
        <p:spPr>
          <a:xfrm>
            <a:off x="298735" y="1296010"/>
            <a:ext cx="800649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lang="en-US" sz="3200" dirty="0">
                <a:solidFill>
                  <a:srgbClr val="33006F"/>
                </a:solidFill>
                <a:latin typeface="Calibri"/>
              </a:rPr>
              <a:t>14</a:t>
            </a:r>
            <a:r>
              <a:rPr kumimoji="0" lang="en-US" sz="3200" b="0" i="0" u="none" strike="noStrike" kern="1200" cap="none" spc="0" normalizeH="0" baseline="0" noProof="0" dirty="0">
                <a:ln>
                  <a:noFill/>
                </a:ln>
                <a:solidFill>
                  <a:srgbClr val="33006F"/>
                </a:solidFill>
                <a:effectLst/>
                <a:uLnTx/>
                <a:uFillTx/>
                <a:latin typeface="Calibri"/>
                <a:ea typeface="+mn-ea"/>
                <a:cs typeface="+mn-cs"/>
              </a:rPr>
              <a:t>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lang="en-US" sz="3200" dirty="0">
                <a:solidFill>
                  <a:srgbClr val="33006F"/>
                </a:solidFill>
                <a:latin typeface="Calibri"/>
              </a:rPr>
              <a:t>5</a:t>
            </a:r>
            <a:r>
              <a:rPr kumimoji="0" lang="en-US" sz="3200" b="0" i="0" u="none" strike="noStrike" kern="1200" cap="none" spc="0" normalizeH="0" baseline="0" noProof="0" dirty="0">
                <a:ln>
                  <a:noFill/>
                </a:ln>
                <a:solidFill>
                  <a:srgbClr val="33006F"/>
                </a:solidFill>
                <a:effectLst/>
                <a:uLnTx/>
                <a:uFillTx/>
                <a:latin typeface="Calibri"/>
                <a:ea typeface="+mn-ea"/>
                <a:cs typeface="+mn-cs"/>
              </a:rPr>
              <a:t> Program Change Forms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6 Experimental Course Request (EC Form)</a:t>
            </a:r>
          </a:p>
        </p:txBody>
      </p:sp>
    </p:spTree>
    <p:extLst>
      <p:ext uri="{BB962C8B-B14F-4D97-AF65-F5344CB8AC3E}">
        <p14:creationId xmlns:p14="http://schemas.microsoft.com/office/powerpoint/2010/main" val="408277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23 January 2024</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a:xfrm>
            <a:off x="393192" y="991893"/>
            <a:ext cx="8529828" cy="3602967"/>
          </a:xfrm>
        </p:spPr>
        <p:txBody>
          <a:bodyPr>
            <a:normAutofit fontScale="92500" lnSpcReduction="20000"/>
          </a:bodyPr>
          <a:lstStyle/>
          <a:p>
            <a:r>
              <a:rPr lang="en-US" dirty="0"/>
              <a:t>Course Changes (CC) Requested</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5035	ALP 4001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5036	ALP 5001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5037	ART 5001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2393.4	CHEM ENG 5242 : Intermediate Chemical Process Safety</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510.1	ELEC ENG 2100 : Circuits I</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856.5	ELEC ENG 2120 : Circuits II</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531.1	ELEC ENG 3600 : Electromagnetics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572.1	ELEC ENG 6560 : Power System Protection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5029	FRENCH 1001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5030	GERMAN 1001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5031	PHILOS 1001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5032	RUSSIAN 1001 : Special Topics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5033	SPANISH 1001 : Special Topics</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5034	THEATRE 1001 : Special Topics</a:t>
            </a:r>
            <a:endParaRPr lang="en-US" sz="2000" dirty="0">
              <a:solidFill>
                <a:srgbClr val="33006F"/>
              </a:solidFill>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49107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23 January 2024</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normAutofit/>
          </a:bodyPr>
          <a:lstStyle/>
          <a:p>
            <a:r>
              <a:rPr lang="en-US" dirty="0"/>
              <a:t>Program Changes (PC) Requested</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58.25	FINANCE-MI : Finance Minor</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157.46	HIST-BA : History BA</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74.12	IST-MI : Information Sci &amp; Tech Minor</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81.21	MARKET-MI : Marketing Minor</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93.14	MIL SC-MI : Adaptive Leadership Minor</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345785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23 January 2024</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a:xfrm>
            <a:off x="393192" y="1221111"/>
            <a:ext cx="8438388" cy="3092623"/>
          </a:xfrm>
        </p:spPr>
        <p:txBody>
          <a:bodyPr/>
          <a:lstStyle/>
          <a:p>
            <a:r>
              <a:rPr lang="en-US" dirty="0"/>
              <a:t>For Informational Purposes; No Senate Approval Required</a:t>
            </a:r>
          </a:p>
          <a:p>
            <a:pPr marL="0" marR="0">
              <a:spcBef>
                <a:spcPts val="0"/>
              </a:spcBef>
              <a:spcAft>
                <a:spcPts val="0"/>
              </a:spcAft>
            </a:pPr>
            <a:r>
              <a:rPr lang="en-US" sz="2000" dirty="0">
                <a:effectLst/>
                <a:latin typeface="Calibri-Bold"/>
                <a:ea typeface="Times New Roman" panose="02020603050405020304" pitchFamily="18" charset="0"/>
                <a:cs typeface="Calibri-Bold"/>
              </a:rPr>
              <a:t>Experimental Course (EC) Requested</a:t>
            </a:r>
          </a:p>
          <a:p>
            <a:pPr marL="0" marR="0">
              <a:spcBef>
                <a:spcPts val="0"/>
              </a:spcBef>
              <a:spcAft>
                <a:spcPts val="0"/>
              </a:spcAft>
            </a:pPr>
            <a:endParaRPr lang="en-US" sz="2000" dirty="0">
              <a:effectLst/>
              <a:latin typeface="Calibri-Bold"/>
              <a:ea typeface="Times New Roman" panose="02020603050405020304" pitchFamily="18" charset="0"/>
              <a:cs typeface="Calibri-Bold"/>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5013	ART 1001.003 : Intro to Glassmaking</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5014	ART 3001.005 : Advanced Glassmaking</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5009	COMP ENG 5001.006 : Machine Learning and Deep Learning for Big Data Processing</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5028	ELEC ENG 6001.008 : RF Desensitization in RF/Digital Systems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5007	MUSIC 1001.001 : Intro to Music Entrepreneurship</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5027	SPANISH 4001.002 : Latin American Civilization and Culture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058453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23 January 2024</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Curriculum committee moves for FS to approve the 14 CC and 5 PC form actions.</a:t>
            </a:r>
          </a:p>
          <a:p>
            <a:pPr marL="0" marR="0">
              <a:spcBef>
                <a:spcPts val="0"/>
              </a:spcBef>
              <a:spcAft>
                <a:spcPts val="0"/>
              </a:spcAft>
            </a:pPr>
            <a:endParaRPr lang="en-US" sz="2000" dirty="0">
              <a:effectLst/>
              <a:latin typeface="Calibri-Bold"/>
              <a:ea typeface="Times New Roman" panose="02020603050405020304" pitchFamily="18" charset="0"/>
              <a:cs typeface="Calibri-Bold"/>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Discussion: Questions or comments?</a:t>
            </a: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52622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09A86C-891B-4017-715E-C62D75F0DEF2}"/>
              </a:ext>
            </a:extLst>
          </p:cNvPr>
          <p:cNvSpPr>
            <a:spLocks noGrp="1"/>
          </p:cNvSpPr>
          <p:nvPr>
            <p:ph type="title"/>
          </p:nvPr>
        </p:nvSpPr>
        <p:spPr/>
        <p:txBody>
          <a:bodyPr>
            <a:normAutofit/>
          </a:bodyPr>
          <a:lstStyle/>
          <a:p>
            <a:r>
              <a:rPr lang="en-US" sz="4400" dirty="0"/>
              <a:t>Meeting Minutes</a:t>
            </a:r>
            <a:endParaRPr lang="en-US" sz="4400" dirty="0">
              <a:latin typeface="Orgon Slab" panose="02000503000000020004" pitchFamily="50" charset="0"/>
            </a:endParaRPr>
          </a:p>
        </p:txBody>
      </p:sp>
      <p:sp>
        <p:nvSpPr>
          <p:cNvPr id="7" name="Content Placeholder 6">
            <a:extLst>
              <a:ext uri="{FF2B5EF4-FFF2-40B4-BE49-F238E27FC236}">
                <a16:creationId xmlns:a16="http://schemas.microsoft.com/office/drawing/2014/main" id="{42268E12-00EA-7FA5-D54E-3E1383352F12}"/>
              </a:ext>
            </a:extLst>
          </p:cNvPr>
          <p:cNvSpPr>
            <a:spLocks noGrp="1"/>
          </p:cNvSpPr>
          <p:nvPr>
            <p:ph idx="1"/>
          </p:nvPr>
        </p:nvSpPr>
        <p:spPr/>
        <p:txBody>
          <a:bodyPr>
            <a:normAutofit fontScale="92500" lnSpcReduction="10000"/>
          </a:bodyPr>
          <a:lstStyle/>
          <a:p>
            <a:pPr lvl="0" defTabSz="514350">
              <a:lnSpc>
                <a:spcPct val="150000"/>
              </a:lnSpc>
              <a:buFont typeface="Arial" panose="020B0604020202020204" pitchFamily="34" charset="0"/>
              <a:buChar char="•"/>
            </a:pPr>
            <a:r>
              <a:rPr lang="en-US" sz="1800" dirty="0">
                <a:solidFill>
                  <a:srgbClr val="003B49"/>
                </a:solidFill>
                <a:latin typeface="+mn-lt"/>
                <a:cs typeface="Calibri" panose="020F0502020204030204" pitchFamily="34" charset="0"/>
              </a:rPr>
              <a:t>Robert's Rules of Order say that meeting minutes are simply a summary of what happened at the meeting. </a:t>
            </a:r>
          </a:p>
          <a:p>
            <a:pPr lvl="0" defTabSz="514350">
              <a:lnSpc>
                <a:spcPct val="150000"/>
              </a:lnSpc>
              <a:buFont typeface="Arial" panose="020B0604020202020204" pitchFamily="34" charset="0"/>
              <a:buChar char="•"/>
            </a:pPr>
            <a:r>
              <a:rPr lang="en-US" sz="1800" dirty="0">
                <a:solidFill>
                  <a:srgbClr val="003B49"/>
                </a:solidFill>
                <a:latin typeface="+mn-lt"/>
                <a:cs typeface="Calibri" panose="020F0502020204030204" pitchFamily="34" charset="0"/>
              </a:rPr>
              <a:t>They are not a play by play of everything that happened or what members said. </a:t>
            </a:r>
          </a:p>
          <a:p>
            <a:pPr lvl="0" defTabSz="514350">
              <a:lnSpc>
                <a:spcPct val="150000"/>
              </a:lnSpc>
              <a:buFont typeface="Arial" panose="020B0604020202020204" pitchFamily="34" charset="0"/>
              <a:buChar char="•"/>
            </a:pPr>
            <a:r>
              <a:rPr lang="en-US" sz="1800" dirty="0">
                <a:solidFill>
                  <a:srgbClr val="003B49"/>
                </a:solidFill>
                <a:latin typeface="+mn-lt"/>
                <a:cs typeface="Calibri" panose="020F0502020204030204" pitchFamily="34" charset="0"/>
              </a:rPr>
              <a:t>We will be using Robert's Rules to guide our recording of minutes. </a:t>
            </a:r>
          </a:p>
          <a:p>
            <a:pPr defTabSz="514350">
              <a:lnSpc>
                <a:spcPct val="150000"/>
              </a:lnSpc>
              <a:buFont typeface="Arial" panose="020B0604020202020204" pitchFamily="34" charset="0"/>
              <a:buChar char="•"/>
            </a:pPr>
            <a:r>
              <a:rPr lang="en-US" sz="1800" dirty="0">
                <a:solidFill>
                  <a:srgbClr val="003B49"/>
                </a:solidFill>
                <a:effectLst/>
                <a:latin typeface="+mn-lt"/>
                <a:ea typeface="Times New Roman" panose="02020603050405020304" pitchFamily="18" charset="0"/>
                <a:cs typeface="Calibri" panose="020F0502020204030204" pitchFamily="34" charset="0"/>
              </a:rPr>
              <a:t>If needed, Faculty Senators may request access to the audio recording of the meeting. Please email </a:t>
            </a:r>
            <a:r>
              <a:rPr lang="en-US" sz="1800" u="sng" dirty="0">
                <a:solidFill>
                  <a:srgbClr val="0070C0"/>
                </a:solidFill>
                <a:effectLst/>
                <a:latin typeface="+mn-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facsenate@mst.edu</a:t>
            </a:r>
            <a:r>
              <a:rPr lang="en-US" sz="1800" dirty="0">
                <a:solidFill>
                  <a:srgbClr val="0070C0"/>
                </a:solidFill>
                <a:effectLst/>
                <a:latin typeface="+mn-lt"/>
                <a:ea typeface="Times New Roman" panose="02020603050405020304" pitchFamily="18" charset="0"/>
                <a:cs typeface="Calibri" panose="020F0502020204030204" pitchFamily="34" charset="0"/>
              </a:rPr>
              <a:t> </a:t>
            </a:r>
            <a:r>
              <a:rPr lang="en-US" sz="1800" dirty="0">
                <a:solidFill>
                  <a:srgbClr val="003B49"/>
                </a:solidFill>
                <a:effectLst/>
                <a:latin typeface="+mn-lt"/>
                <a:ea typeface="Times New Roman" panose="02020603050405020304" pitchFamily="18" charset="0"/>
                <a:cs typeface="Calibri" panose="020F0502020204030204" pitchFamily="34" charset="0"/>
              </a:rPr>
              <a:t>with justification. </a:t>
            </a:r>
            <a:endParaRPr lang="en-US" sz="1800" dirty="0">
              <a:solidFill>
                <a:srgbClr val="003B49"/>
              </a:solidFill>
              <a:effectLst/>
              <a:latin typeface="+mn-lt"/>
              <a:ea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C769E618-01DF-0092-6758-9DD86728ABFD}"/>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2848465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23 January 2024</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normAutofit/>
          </a:bodyPr>
          <a:lstStyle/>
          <a:p>
            <a:r>
              <a:rPr lang="en-US" dirty="0">
                <a:latin typeface="+mn-lt"/>
              </a:rPr>
              <a:t>Report:  Approval path for NEW degree programs</a:t>
            </a:r>
          </a:p>
          <a:p>
            <a:endParaRPr lang="en-US" dirty="0">
              <a:effectLst/>
              <a:latin typeface="+mn-lt"/>
              <a:ea typeface="Times New Roman" panose="02020603050405020304" pitchFamily="18" charset="0"/>
              <a:cs typeface="Times New Roman" panose="02020603050405020304" pitchFamily="18" charset="0"/>
            </a:endParaRPr>
          </a:p>
          <a:p>
            <a:r>
              <a:rPr lang="en-US" dirty="0">
                <a:latin typeface="+mn-lt"/>
                <a:ea typeface="Times New Roman" panose="02020603050405020304" pitchFamily="18" charset="0"/>
                <a:cs typeface="Times New Roman" panose="02020603050405020304" pitchFamily="18" charset="0"/>
              </a:rPr>
              <a:t>Motion to approve General Education approval process</a:t>
            </a:r>
            <a:endParaRPr lang="en-US" dirty="0">
              <a:effectLst/>
              <a:latin typeface="+mn-lt"/>
              <a:ea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38768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79048" cy="1307592"/>
          </a:xfrm>
        </p:spPr>
        <p:txBody>
          <a:bodyPr/>
          <a:lstStyle/>
          <a:p>
            <a:r>
              <a:rPr lang="en-US" dirty="0"/>
              <a:t>VI. Reports of Standing Committees</a:t>
            </a:r>
          </a:p>
          <a:p>
            <a:pPr marL="1211580" lvl="3" indent="-742950">
              <a:buClr>
                <a:schemeClr val="bg1"/>
              </a:buClr>
              <a:buFont typeface="+mj-lt"/>
              <a:buAutoNum type="alphaUcPeriod" startAt="2"/>
            </a:pPr>
            <a:r>
              <a:rPr lang="en-US" sz="3600" dirty="0"/>
              <a:t>Budgetary Affairs</a:t>
            </a:r>
          </a:p>
          <a:p>
            <a:pPr marL="468630" lvl="3" indent="0">
              <a:buClr>
                <a:schemeClr val="bg1"/>
              </a:buClr>
              <a:buNone/>
            </a:pPr>
            <a:r>
              <a:rPr lang="en-US" sz="3600" dirty="0"/>
              <a:t>		M. Fitch</a:t>
            </a:r>
          </a:p>
        </p:txBody>
      </p:sp>
    </p:spTree>
    <p:extLst>
      <p:ext uri="{BB962C8B-B14F-4D97-AF65-F5344CB8AC3E}">
        <p14:creationId xmlns:p14="http://schemas.microsoft.com/office/powerpoint/2010/main" val="3993135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lnSpcReduction="10000"/>
          </a:bodyPr>
          <a:lstStyle/>
          <a:p>
            <a:pPr lvl="1"/>
            <a:r>
              <a:rPr lang="en-US" dirty="0"/>
              <a:t>Personnel and budget in division level offices and higher over the years</a:t>
            </a:r>
          </a:p>
          <a:p>
            <a:pPr lvl="1"/>
            <a:r>
              <a:rPr lang="en-US" dirty="0"/>
              <a:t>FY 24 Budget = small changes</a:t>
            </a:r>
          </a:p>
          <a:p>
            <a:pPr lvl="1"/>
            <a:r>
              <a:rPr lang="en-US" dirty="0"/>
              <a:t>FY 25 budget = ideas</a:t>
            </a:r>
          </a:p>
          <a:p>
            <a:pPr lvl="1"/>
            <a:r>
              <a:rPr lang="en-US" dirty="0"/>
              <a:t>Advancing STEM funding second tranche</a:t>
            </a:r>
          </a:p>
          <a:p>
            <a:pPr lvl="1"/>
            <a:endParaRPr lang="en-US" dirty="0"/>
          </a:p>
          <a:p>
            <a:pPr marL="7937" lvl="1" indent="0">
              <a:buNone/>
            </a:pPr>
            <a:r>
              <a:rPr lang="en-US" dirty="0"/>
              <a:t>Next time</a:t>
            </a:r>
          </a:p>
          <a:p>
            <a:pPr lvl="1"/>
            <a:r>
              <a:rPr lang="en-US" dirty="0"/>
              <a:t>Five-year budget</a:t>
            </a:r>
          </a:p>
          <a:p>
            <a:pPr lvl="1"/>
            <a:r>
              <a:rPr lang="en-US" dirty="0"/>
              <a:t>Maintenance costs?</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endParaRPr lang="en-US" dirty="0"/>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Topics/Referrals</a:t>
            </a:r>
          </a:p>
        </p:txBody>
      </p:sp>
    </p:spTree>
    <p:extLst>
      <p:ext uri="{BB962C8B-B14F-4D97-AF65-F5344CB8AC3E}">
        <p14:creationId xmlns:p14="http://schemas.microsoft.com/office/powerpoint/2010/main" val="3729851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FY2024 - Operating Revenues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0E4DE8B6-4118-2208-A669-C6146596FE59}"/>
              </a:ext>
            </a:extLst>
          </p:cNvPr>
          <p:cNvGraphicFramePr>
            <a:graphicFrameLocks noGrp="1"/>
          </p:cNvGraphicFramePr>
          <p:nvPr/>
        </p:nvGraphicFramePr>
        <p:xfrm>
          <a:off x="559398" y="1258350"/>
          <a:ext cx="5561623" cy="2871142"/>
        </p:xfrm>
        <a:graphic>
          <a:graphicData uri="http://schemas.openxmlformats.org/drawingml/2006/table">
            <a:tbl>
              <a:tblPr/>
              <a:tblGrid>
                <a:gridCol w="3061991">
                  <a:extLst>
                    <a:ext uri="{9D8B030D-6E8A-4147-A177-3AD203B41FA5}">
                      <a16:colId xmlns:a16="http://schemas.microsoft.com/office/drawing/2014/main" val="392872289"/>
                    </a:ext>
                  </a:extLst>
                </a:gridCol>
                <a:gridCol w="886725">
                  <a:extLst>
                    <a:ext uri="{9D8B030D-6E8A-4147-A177-3AD203B41FA5}">
                      <a16:colId xmlns:a16="http://schemas.microsoft.com/office/drawing/2014/main" val="720805078"/>
                    </a:ext>
                  </a:extLst>
                </a:gridCol>
                <a:gridCol w="886725">
                  <a:extLst>
                    <a:ext uri="{9D8B030D-6E8A-4147-A177-3AD203B41FA5}">
                      <a16:colId xmlns:a16="http://schemas.microsoft.com/office/drawing/2014/main" val="4004563198"/>
                    </a:ext>
                  </a:extLst>
                </a:gridCol>
                <a:gridCol w="726182">
                  <a:extLst>
                    <a:ext uri="{9D8B030D-6E8A-4147-A177-3AD203B41FA5}">
                      <a16:colId xmlns:a16="http://schemas.microsoft.com/office/drawing/2014/main" val="2572917834"/>
                    </a:ext>
                  </a:extLst>
                </a:gridCol>
              </a:tblGrid>
              <a:tr h="259239">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0" i="0" u="none" strike="noStrike">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119.3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130.7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38.7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45.5</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80.6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81.7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85.2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1"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32.4%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1360293"/>
                  </a:ext>
                </a:extLst>
              </a:tr>
              <a:tr h="259239">
                <a:tc>
                  <a:txBody>
                    <a:bodyPr/>
                    <a:lstStyle/>
                    <a:p>
                      <a:pPr algn="l" fontAlgn="b"/>
                      <a:r>
                        <a:rPr lang="en-US" sz="1400" b="0" i="0" u="none" strike="noStrike">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1.4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1.1 </a:t>
                      </a:r>
                    </a:p>
                  </a:txBody>
                  <a:tcPr marL="7144" marR="7144" marT="7144" marB="0" anchor="b">
                    <a:lnL>
                      <a:noFill/>
                    </a:lnL>
                    <a:lnR>
                      <a:noFill/>
                    </a:lnR>
                    <a:lnT>
                      <a:noFill/>
                    </a:lnT>
                    <a:lnB>
                      <a:noFill/>
                    </a:lnB>
                  </a:tcPr>
                </a:tc>
                <a:extLst>
                  <a:ext uri="{0D108BD9-81ED-4DB2-BD59-A6C34878D82A}">
                    <a16:rowId xmlns:a16="http://schemas.microsoft.com/office/drawing/2014/main" val="1320895090"/>
                  </a:ext>
                </a:extLst>
              </a:tr>
              <a:tr h="259239">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10.5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10.7 </a:t>
                      </a:r>
                    </a:p>
                  </a:txBody>
                  <a:tcPr marL="7144" marR="7144" marT="7144" marB="0" anchor="b">
                    <a:lnL>
                      <a:noFill/>
                    </a:lnL>
                    <a:lnR>
                      <a:noFill/>
                    </a:lnR>
                    <a:lnT>
                      <a:noFill/>
                    </a:lnT>
                    <a:lnB>
                      <a:noFill/>
                    </a:lnB>
                  </a:tcPr>
                </a:tc>
                <a:extLst>
                  <a:ext uri="{0D108BD9-81ED-4DB2-BD59-A6C34878D82A}">
                    <a16:rowId xmlns:a16="http://schemas.microsoft.com/office/drawing/2014/main" val="3290275144"/>
                  </a:ext>
                </a:extLst>
              </a:tr>
              <a:tr h="259239">
                <a:tc>
                  <a:txBody>
                    <a:bodyPr/>
                    <a:lstStyle/>
                    <a:p>
                      <a:pPr algn="l" fontAlgn="b"/>
                      <a:r>
                        <a:rPr lang="en-US" sz="1400" b="0" i="0" u="none" strike="noStrike" dirty="0">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53.0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55.9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60.1 </a:t>
                      </a:r>
                    </a:p>
                  </a:txBody>
                  <a:tcPr marL="7144" marR="7144" marT="7144" marB="0" anchor="b">
                    <a:lnL>
                      <a:noFill/>
                    </a:lnL>
                    <a:lnR>
                      <a:noFill/>
                    </a:lnR>
                    <a:lnT>
                      <a:noFill/>
                    </a:lnT>
                    <a:lnB>
                      <a:noFill/>
                    </a:lnB>
                  </a:tcPr>
                </a:tc>
                <a:extLst>
                  <a:ext uri="{0D108BD9-81ED-4DB2-BD59-A6C34878D82A}">
                    <a16:rowId xmlns:a16="http://schemas.microsoft.com/office/drawing/2014/main" val="4262853183"/>
                  </a:ext>
                </a:extLst>
              </a:tr>
              <a:tr h="259239">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0.4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0.1 </a:t>
                      </a:r>
                    </a:p>
                  </a:txBody>
                  <a:tcPr marL="7144" marR="7144" marT="7144" marB="0" anchor="b">
                    <a:lnL>
                      <a:noFill/>
                    </a:lnL>
                    <a:lnR>
                      <a:noFill/>
                    </a:lnR>
                    <a:lnT>
                      <a:noFill/>
                    </a:lnT>
                    <a:lnB>
                      <a:noFill/>
                    </a:lnB>
                  </a:tcPr>
                </a:tc>
                <a:extLst>
                  <a:ext uri="{0D108BD9-81ED-4DB2-BD59-A6C34878D82A}">
                    <a16:rowId xmlns:a16="http://schemas.microsoft.com/office/drawing/2014/main" val="2867270632"/>
                  </a:ext>
                </a:extLst>
              </a:tr>
              <a:tr h="259239">
                <a:tc>
                  <a:txBody>
                    <a:bodyPr/>
                    <a:lstStyle/>
                    <a:p>
                      <a:pPr algn="l" fontAlgn="b"/>
                      <a:r>
                        <a:rPr lang="en-US" sz="1400" b="0" i="0" u="none" strike="noStrike" dirty="0">
                          <a:effectLst/>
                          <a:latin typeface="Calibri" panose="020F0502020204030204" pitchFamily="34" charset="0"/>
                        </a:rPr>
                        <a:t>  Spendable Investment Income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3.4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69424"/>
                  </a:ext>
                </a:extLst>
              </a:tr>
              <a:tr h="278752">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149.0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155.5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161.0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3393941"/>
                  </a:ext>
                </a:extLst>
              </a:tr>
            </a:tbl>
          </a:graphicData>
        </a:graphic>
      </p:graphicFrame>
      <p:sp>
        <p:nvSpPr>
          <p:cNvPr id="5" name="TextBox 4">
            <a:extLst>
              <a:ext uri="{FF2B5EF4-FFF2-40B4-BE49-F238E27FC236}">
                <a16:creationId xmlns:a16="http://schemas.microsoft.com/office/drawing/2014/main" id="{43E022BB-2BFE-C7E1-4EDC-F9152D5A1E12}"/>
              </a:ext>
            </a:extLst>
          </p:cNvPr>
          <p:cNvSpPr txBox="1"/>
          <p:nvPr/>
        </p:nvSpPr>
        <p:spPr>
          <a:xfrm>
            <a:off x="6121021" y="1566092"/>
            <a:ext cx="2463581" cy="276999"/>
          </a:xfrm>
          <a:prstGeom prst="rect">
            <a:avLst/>
          </a:prstGeom>
          <a:noFill/>
        </p:spPr>
        <p:txBody>
          <a:bodyPr wrap="square" rtlCol="0">
            <a:spAutoFit/>
          </a:bodyPr>
          <a:lstStyle/>
          <a:p>
            <a:r>
              <a:rPr lang="en-US" sz="1200" dirty="0">
                <a:solidFill>
                  <a:srgbClr val="FF0000"/>
                </a:solidFill>
              </a:rPr>
              <a:t>Nonresident enrollment up</a:t>
            </a:r>
          </a:p>
        </p:txBody>
      </p:sp>
      <p:sp>
        <p:nvSpPr>
          <p:cNvPr id="9" name="TextBox 8">
            <a:extLst>
              <a:ext uri="{FF2B5EF4-FFF2-40B4-BE49-F238E27FC236}">
                <a16:creationId xmlns:a16="http://schemas.microsoft.com/office/drawing/2014/main" id="{6DE2D5D2-9F43-EEEF-FC8D-546A8D9BF679}"/>
              </a:ext>
            </a:extLst>
          </p:cNvPr>
          <p:cNvSpPr txBox="1"/>
          <p:nvPr/>
        </p:nvSpPr>
        <p:spPr>
          <a:xfrm>
            <a:off x="6121021" y="3108311"/>
            <a:ext cx="1071127" cy="276999"/>
          </a:xfrm>
          <a:prstGeom prst="rect">
            <a:avLst/>
          </a:prstGeom>
          <a:noFill/>
        </p:spPr>
        <p:txBody>
          <a:bodyPr wrap="none" rtlCol="0">
            <a:spAutoFit/>
          </a:bodyPr>
          <a:lstStyle/>
          <a:p>
            <a:r>
              <a:rPr lang="en-US" sz="1200" dirty="0">
                <a:solidFill>
                  <a:srgbClr val="FF0000"/>
                </a:solidFill>
              </a:rPr>
              <a:t>State up a bit</a:t>
            </a:r>
          </a:p>
        </p:txBody>
      </p:sp>
      <p:sp>
        <p:nvSpPr>
          <p:cNvPr id="6" name="TextBox 5">
            <a:extLst>
              <a:ext uri="{FF2B5EF4-FFF2-40B4-BE49-F238E27FC236}">
                <a16:creationId xmlns:a16="http://schemas.microsoft.com/office/drawing/2014/main" id="{03ECFA40-6938-8DD4-9F8E-5C1056CDEA0C}"/>
              </a:ext>
            </a:extLst>
          </p:cNvPr>
          <p:cNvSpPr txBox="1"/>
          <p:nvPr/>
        </p:nvSpPr>
        <p:spPr>
          <a:xfrm>
            <a:off x="6121021" y="3899842"/>
            <a:ext cx="1455848" cy="276999"/>
          </a:xfrm>
          <a:prstGeom prst="rect">
            <a:avLst/>
          </a:prstGeom>
          <a:noFill/>
        </p:spPr>
        <p:txBody>
          <a:bodyPr wrap="none" rtlCol="0">
            <a:spAutoFit/>
          </a:bodyPr>
          <a:lstStyle/>
          <a:p>
            <a:r>
              <a:rPr lang="en-US" sz="1200" dirty="0">
                <a:solidFill>
                  <a:srgbClr val="FF0000"/>
                </a:solidFill>
              </a:rPr>
              <a:t>+5.5 million, 3.5%</a:t>
            </a:r>
          </a:p>
        </p:txBody>
      </p:sp>
      <p:sp>
        <p:nvSpPr>
          <p:cNvPr id="7" name="TextBox 6">
            <a:extLst>
              <a:ext uri="{FF2B5EF4-FFF2-40B4-BE49-F238E27FC236}">
                <a16:creationId xmlns:a16="http://schemas.microsoft.com/office/drawing/2014/main" id="{B0ED6807-9248-AD65-7070-3932FA1D5829}"/>
              </a:ext>
            </a:extLst>
          </p:cNvPr>
          <p:cNvSpPr txBox="1"/>
          <p:nvPr/>
        </p:nvSpPr>
        <p:spPr>
          <a:xfrm>
            <a:off x="6121020" y="2602227"/>
            <a:ext cx="2797561" cy="276999"/>
          </a:xfrm>
          <a:prstGeom prst="rect">
            <a:avLst/>
          </a:prstGeom>
          <a:noFill/>
        </p:spPr>
        <p:txBody>
          <a:bodyPr wrap="none" rtlCol="0">
            <a:spAutoFit/>
          </a:bodyPr>
          <a:lstStyle/>
          <a:p>
            <a:r>
              <a:rPr lang="en-US" sz="1200" dirty="0">
                <a:solidFill>
                  <a:srgbClr val="FF0000"/>
                </a:solidFill>
              </a:rPr>
              <a:t>Student Affairs (dorms + food), mostly</a:t>
            </a:r>
          </a:p>
        </p:txBody>
      </p:sp>
      <p:sp>
        <p:nvSpPr>
          <p:cNvPr id="8" name="TextBox 7">
            <a:extLst>
              <a:ext uri="{FF2B5EF4-FFF2-40B4-BE49-F238E27FC236}">
                <a16:creationId xmlns:a16="http://schemas.microsoft.com/office/drawing/2014/main" id="{150542FA-036D-C942-722E-13BF8176F46B}"/>
              </a:ext>
            </a:extLst>
          </p:cNvPr>
          <p:cNvSpPr txBox="1"/>
          <p:nvPr/>
        </p:nvSpPr>
        <p:spPr>
          <a:xfrm>
            <a:off x="6121020" y="1795177"/>
            <a:ext cx="3086480" cy="276999"/>
          </a:xfrm>
          <a:prstGeom prst="rect">
            <a:avLst/>
          </a:prstGeom>
          <a:noFill/>
        </p:spPr>
        <p:txBody>
          <a:bodyPr wrap="square" rtlCol="0">
            <a:spAutoFit/>
          </a:bodyPr>
          <a:lstStyle/>
          <a:p>
            <a:r>
              <a:rPr lang="en-US" sz="1200" dirty="0">
                <a:solidFill>
                  <a:srgbClr val="FF0000"/>
                </a:solidFill>
              </a:rPr>
              <a:t>Internal discount up as $, similar %</a:t>
            </a:r>
          </a:p>
        </p:txBody>
      </p:sp>
      <p:sp>
        <p:nvSpPr>
          <p:cNvPr id="10" name="TextBox 9">
            <a:extLst>
              <a:ext uri="{FF2B5EF4-FFF2-40B4-BE49-F238E27FC236}">
                <a16:creationId xmlns:a16="http://schemas.microsoft.com/office/drawing/2014/main" id="{A6DBCA1D-F736-7DED-10DB-DC376F7247A2}"/>
              </a:ext>
            </a:extLst>
          </p:cNvPr>
          <p:cNvSpPr txBox="1"/>
          <p:nvPr/>
        </p:nvSpPr>
        <p:spPr>
          <a:xfrm>
            <a:off x="6121021" y="3622843"/>
            <a:ext cx="2098651" cy="276999"/>
          </a:xfrm>
          <a:prstGeom prst="rect">
            <a:avLst/>
          </a:prstGeom>
          <a:noFill/>
        </p:spPr>
        <p:txBody>
          <a:bodyPr wrap="none" rtlCol="0">
            <a:spAutoFit/>
          </a:bodyPr>
          <a:lstStyle/>
          <a:p>
            <a:r>
              <a:rPr lang="en-US" sz="1200" dirty="0">
                <a:solidFill>
                  <a:srgbClr val="FF0000"/>
                </a:solidFill>
              </a:rPr>
              <a:t>(KF money isn’t operating $)</a:t>
            </a:r>
          </a:p>
        </p:txBody>
      </p:sp>
      <p:sp>
        <p:nvSpPr>
          <p:cNvPr id="13" name="TextBox 12">
            <a:extLst>
              <a:ext uri="{FF2B5EF4-FFF2-40B4-BE49-F238E27FC236}">
                <a16:creationId xmlns:a16="http://schemas.microsoft.com/office/drawing/2014/main" id="{ADE58AED-122D-75F9-2B72-72C00D964120}"/>
              </a:ext>
            </a:extLst>
          </p:cNvPr>
          <p:cNvSpPr txBox="1"/>
          <p:nvPr/>
        </p:nvSpPr>
        <p:spPr>
          <a:xfrm>
            <a:off x="6121019" y="2852884"/>
            <a:ext cx="1840568" cy="276999"/>
          </a:xfrm>
          <a:prstGeom prst="rect">
            <a:avLst/>
          </a:prstGeom>
          <a:noFill/>
        </p:spPr>
        <p:txBody>
          <a:bodyPr wrap="none" rtlCol="0">
            <a:spAutoFit/>
          </a:bodyPr>
          <a:lstStyle/>
          <a:p>
            <a:r>
              <a:rPr lang="en-US" sz="1200" dirty="0">
                <a:solidFill>
                  <a:srgbClr val="FF0000"/>
                </a:solidFill>
              </a:rPr>
              <a:t>Mostly research indirect</a:t>
            </a:r>
          </a:p>
        </p:txBody>
      </p:sp>
      <p:sp>
        <p:nvSpPr>
          <p:cNvPr id="11" name="TextBox 10">
            <a:extLst>
              <a:ext uri="{FF2B5EF4-FFF2-40B4-BE49-F238E27FC236}">
                <a16:creationId xmlns:a16="http://schemas.microsoft.com/office/drawing/2014/main" id="{85EF4263-09CB-D6F7-F5B3-D781F4B7622C}"/>
              </a:ext>
            </a:extLst>
          </p:cNvPr>
          <p:cNvSpPr txBox="1"/>
          <p:nvPr/>
        </p:nvSpPr>
        <p:spPr>
          <a:xfrm>
            <a:off x="5394960" y="858703"/>
            <a:ext cx="1724318" cy="30008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As budgeted, </a:t>
            </a:r>
            <a:r>
              <a:rPr lang="en-US" dirty="0">
                <a:solidFill>
                  <a:srgbClr val="FF0000"/>
                </a:solidFill>
                <a:latin typeface="Calibri" panose="020F0502020204030204" pitchFamily="34" charset="0"/>
                <a:cs typeface="Calibri" panose="020F0502020204030204" pitchFamily="34" charset="0"/>
              </a:rPr>
              <a:t>because</a:t>
            </a:r>
          </a:p>
        </p:txBody>
      </p:sp>
      <p:sp>
        <p:nvSpPr>
          <p:cNvPr id="12" name="Arrow: Down 11">
            <a:extLst>
              <a:ext uri="{FF2B5EF4-FFF2-40B4-BE49-F238E27FC236}">
                <a16:creationId xmlns:a16="http://schemas.microsoft.com/office/drawing/2014/main" id="{D8E2A2E9-CDFC-545A-B718-A17265E04B08}"/>
              </a:ext>
            </a:extLst>
          </p:cNvPr>
          <p:cNvSpPr/>
          <p:nvPr/>
        </p:nvSpPr>
        <p:spPr>
          <a:xfrm>
            <a:off x="5668682" y="1140834"/>
            <a:ext cx="215153" cy="167991"/>
          </a:xfrm>
          <a:prstGeom prst="downArrow">
            <a:avLst/>
          </a:prstGeom>
          <a:solidFill>
            <a:srgbClr val="D6D1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7" grpId="0"/>
      <p:bldP spid="8" grpId="0"/>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2C53F-ECEC-6B98-B143-63DD5EEBD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FFA2F-BD3B-2861-0466-FDF344EE898B}"/>
              </a:ext>
            </a:extLst>
          </p:cNvPr>
          <p:cNvSpPr>
            <a:spLocks noGrp="1"/>
          </p:cNvSpPr>
          <p:nvPr>
            <p:ph type="title"/>
          </p:nvPr>
        </p:nvSpPr>
        <p:spPr>
          <a:xfrm>
            <a:off x="393192" y="248755"/>
            <a:ext cx="8122158" cy="718048"/>
          </a:xfrm>
        </p:spPr>
        <p:txBody>
          <a:bodyPr anchor="ctr">
            <a:normAutofit/>
          </a:bodyPr>
          <a:lstStyle/>
          <a:p>
            <a:r>
              <a:rPr lang="en-US" sz="3600" b="1" dirty="0">
                <a:latin typeface="Franklin Gothic Demi" panose="020B0703020102020204" pitchFamily="34" charset="0"/>
              </a:rPr>
              <a:t>FY24 – Revenue update</a:t>
            </a:r>
          </a:p>
        </p:txBody>
      </p:sp>
      <p:pic>
        <p:nvPicPr>
          <p:cNvPr id="8" name="Picture 7">
            <a:extLst>
              <a:ext uri="{FF2B5EF4-FFF2-40B4-BE49-F238E27FC236}">
                <a16:creationId xmlns:a16="http://schemas.microsoft.com/office/drawing/2014/main" id="{44DF0F67-D382-AE3D-CE0A-DF567700F947}"/>
              </a:ext>
            </a:extLst>
          </p:cNvPr>
          <p:cNvPicPr>
            <a:picLocks noChangeAspect="1"/>
          </p:cNvPicPr>
          <p:nvPr/>
        </p:nvPicPr>
        <p:blipFill>
          <a:blip r:embed="rId3"/>
          <a:stretch>
            <a:fillRect/>
          </a:stretch>
        </p:blipFill>
        <p:spPr>
          <a:xfrm>
            <a:off x="1574717" y="841352"/>
            <a:ext cx="5994566" cy="3840940"/>
          </a:xfrm>
          <a:prstGeom prst="rect">
            <a:avLst/>
          </a:prstGeom>
        </p:spPr>
      </p:pic>
      <p:sp>
        <p:nvSpPr>
          <p:cNvPr id="3" name="TextBox 2">
            <a:extLst>
              <a:ext uri="{FF2B5EF4-FFF2-40B4-BE49-F238E27FC236}">
                <a16:creationId xmlns:a16="http://schemas.microsoft.com/office/drawing/2014/main" id="{94BA3BAE-5C90-6C26-69B4-3E94E69E4F80}"/>
              </a:ext>
            </a:extLst>
          </p:cNvPr>
          <p:cNvSpPr txBox="1"/>
          <p:nvPr/>
        </p:nvSpPr>
        <p:spPr>
          <a:xfrm>
            <a:off x="38846" y="1315453"/>
            <a:ext cx="1558375" cy="300082"/>
          </a:xfrm>
          <a:prstGeom prst="rect">
            <a:avLst/>
          </a:prstGeom>
          <a:noFill/>
        </p:spPr>
        <p:txBody>
          <a:bodyPr wrap="none" rtlCol="0">
            <a:spAutoFit/>
          </a:bodyPr>
          <a:lstStyle/>
          <a:p>
            <a:r>
              <a:rPr lang="en-US" dirty="0"/>
              <a:t>First Time College</a:t>
            </a:r>
          </a:p>
        </p:txBody>
      </p:sp>
      <p:sp>
        <p:nvSpPr>
          <p:cNvPr id="4" name="TextBox 3">
            <a:extLst>
              <a:ext uri="{FF2B5EF4-FFF2-40B4-BE49-F238E27FC236}">
                <a16:creationId xmlns:a16="http://schemas.microsoft.com/office/drawing/2014/main" id="{E26AAE16-D9AC-68DA-01C7-A4A70E5D0A35}"/>
              </a:ext>
            </a:extLst>
          </p:cNvPr>
          <p:cNvSpPr txBox="1"/>
          <p:nvPr/>
        </p:nvSpPr>
        <p:spPr>
          <a:xfrm>
            <a:off x="38845" y="1664103"/>
            <a:ext cx="898323" cy="300082"/>
          </a:xfrm>
          <a:prstGeom prst="rect">
            <a:avLst/>
          </a:prstGeom>
          <a:noFill/>
        </p:spPr>
        <p:txBody>
          <a:bodyPr wrap="none" rtlCol="0">
            <a:spAutoFit/>
          </a:bodyPr>
          <a:lstStyle/>
          <a:p>
            <a:r>
              <a:rPr lang="en-US" dirty="0"/>
              <a:t>Transfers</a:t>
            </a:r>
          </a:p>
        </p:txBody>
      </p:sp>
      <p:sp>
        <p:nvSpPr>
          <p:cNvPr id="5" name="TextBox 4">
            <a:extLst>
              <a:ext uri="{FF2B5EF4-FFF2-40B4-BE49-F238E27FC236}">
                <a16:creationId xmlns:a16="http://schemas.microsoft.com/office/drawing/2014/main" id="{337BEE9D-00E2-F22E-E4A9-DE07C6E4AD66}"/>
              </a:ext>
            </a:extLst>
          </p:cNvPr>
          <p:cNvSpPr txBox="1"/>
          <p:nvPr/>
        </p:nvSpPr>
        <p:spPr>
          <a:xfrm>
            <a:off x="38845" y="2007691"/>
            <a:ext cx="1064715" cy="300082"/>
          </a:xfrm>
          <a:prstGeom prst="rect">
            <a:avLst/>
          </a:prstGeom>
          <a:noFill/>
        </p:spPr>
        <p:txBody>
          <a:bodyPr wrap="none" rtlCol="0">
            <a:spAutoFit/>
          </a:bodyPr>
          <a:lstStyle/>
          <a:p>
            <a:r>
              <a:rPr lang="en-US" dirty="0"/>
              <a:t>Continuing</a:t>
            </a:r>
          </a:p>
        </p:txBody>
      </p:sp>
      <p:sp>
        <p:nvSpPr>
          <p:cNvPr id="6" name="TextBox 5">
            <a:extLst>
              <a:ext uri="{FF2B5EF4-FFF2-40B4-BE49-F238E27FC236}">
                <a16:creationId xmlns:a16="http://schemas.microsoft.com/office/drawing/2014/main" id="{DB0F2B56-DD74-9608-AF6A-1D8C161FF375}"/>
              </a:ext>
            </a:extLst>
          </p:cNvPr>
          <p:cNvSpPr txBox="1"/>
          <p:nvPr/>
        </p:nvSpPr>
        <p:spPr>
          <a:xfrm>
            <a:off x="38846" y="2345195"/>
            <a:ext cx="1487908" cy="507831"/>
          </a:xfrm>
          <a:prstGeom prst="rect">
            <a:avLst/>
          </a:prstGeom>
          <a:noFill/>
        </p:spPr>
        <p:txBody>
          <a:bodyPr wrap="none" rtlCol="0">
            <a:spAutoFit/>
          </a:bodyPr>
          <a:lstStyle/>
          <a:p>
            <a:r>
              <a:rPr lang="en-US" dirty="0"/>
              <a:t>Res: ~$10K each</a:t>
            </a:r>
          </a:p>
          <a:p>
            <a:r>
              <a:rPr lang="en-US" dirty="0"/>
              <a:t>Non: ~$17K each</a:t>
            </a:r>
          </a:p>
        </p:txBody>
      </p:sp>
      <p:grpSp>
        <p:nvGrpSpPr>
          <p:cNvPr id="13" name="Group 12">
            <a:extLst>
              <a:ext uri="{FF2B5EF4-FFF2-40B4-BE49-F238E27FC236}">
                <a16:creationId xmlns:a16="http://schemas.microsoft.com/office/drawing/2014/main" id="{E95092FE-9D38-5AD3-B9AC-535D85D36187}"/>
              </a:ext>
            </a:extLst>
          </p:cNvPr>
          <p:cNvGrpSpPr/>
          <p:nvPr/>
        </p:nvGrpSpPr>
        <p:grpSpPr>
          <a:xfrm>
            <a:off x="4181668" y="4032103"/>
            <a:ext cx="2419010" cy="499337"/>
            <a:chOff x="4181668" y="4032103"/>
            <a:chExt cx="2419010" cy="499337"/>
          </a:xfrm>
        </p:grpSpPr>
        <p:sp>
          <p:nvSpPr>
            <p:cNvPr id="7" name="TextBox 6">
              <a:extLst>
                <a:ext uri="{FF2B5EF4-FFF2-40B4-BE49-F238E27FC236}">
                  <a16:creationId xmlns:a16="http://schemas.microsoft.com/office/drawing/2014/main" id="{01ED899F-D20B-6067-3198-C87863A140EC}"/>
                </a:ext>
              </a:extLst>
            </p:cNvPr>
            <p:cNvSpPr txBox="1"/>
            <p:nvPr/>
          </p:nvSpPr>
          <p:spPr>
            <a:xfrm>
              <a:off x="4320818" y="4032103"/>
              <a:ext cx="631583" cy="169277"/>
            </a:xfrm>
            <a:prstGeom prst="rect">
              <a:avLst/>
            </a:prstGeom>
            <a:solidFill>
              <a:schemeClr val="bg2">
                <a:lumMod val="95000"/>
              </a:schemeClr>
            </a:solidFill>
          </p:spPr>
          <p:txBody>
            <a:bodyPr wrap="none" lIns="0" tIns="0" rIns="0" bIns="0" rtlCol="0">
              <a:spAutoFit/>
            </a:bodyPr>
            <a:lstStyle/>
            <a:p>
              <a:r>
                <a:rPr lang="en-US" sz="1100" dirty="0"/>
                <a:t>5,808,800</a:t>
              </a:r>
            </a:p>
          </p:txBody>
        </p:sp>
        <p:sp>
          <p:nvSpPr>
            <p:cNvPr id="10" name="TextBox 9">
              <a:extLst>
                <a:ext uri="{FF2B5EF4-FFF2-40B4-BE49-F238E27FC236}">
                  <a16:creationId xmlns:a16="http://schemas.microsoft.com/office/drawing/2014/main" id="{A4B63CF1-8A61-5FF4-E5A2-AA14691899D7}"/>
                </a:ext>
              </a:extLst>
            </p:cNvPr>
            <p:cNvSpPr txBox="1"/>
            <p:nvPr/>
          </p:nvSpPr>
          <p:spPr>
            <a:xfrm>
              <a:off x="5921005" y="4042034"/>
              <a:ext cx="679673" cy="169277"/>
            </a:xfrm>
            <a:prstGeom prst="rect">
              <a:avLst/>
            </a:prstGeom>
            <a:solidFill>
              <a:schemeClr val="bg2">
                <a:lumMod val="95000"/>
              </a:schemeClr>
            </a:solidFill>
          </p:spPr>
          <p:txBody>
            <a:bodyPr wrap="none" lIns="0" tIns="0" rIns="0" bIns="0" rtlCol="0">
              <a:spAutoFit/>
            </a:bodyPr>
            <a:lstStyle/>
            <a:p>
              <a:r>
                <a:rPr lang="en-US" sz="1100" dirty="0"/>
                <a:t>-1,932,800</a:t>
              </a:r>
            </a:p>
          </p:txBody>
        </p:sp>
        <p:sp>
          <p:nvSpPr>
            <p:cNvPr id="11" name="TextBox 10">
              <a:extLst>
                <a:ext uri="{FF2B5EF4-FFF2-40B4-BE49-F238E27FC236}">
                  <a16:creationId xmlns:a16="http://schemas.microsoft.com/office/drawing/2014/main" id="{884AA3AF-4D30-D1E0-57D5-531E24BA737F}"/>
                </a:ext>
              </a:extLst>
            </p:cNvPr>
            <p:cNvSpPr txBox="1"/>
            <p:nvPr/>
          </p:nvSpPr>
          <p:spPr>
            <a:xfrm>
              <a:off x="5978712" y="4224359"/>
              <a:ext cx="564257" cy="169277"/>
            </a:xfrm>
            <a:prstGeom prst="rect">
              <a:avLst/>
            </a:prstGeom>
            <a:solidFill>
              <a:schemeClr val="bg2">
                <a:lumMod val="95000"/>
              </a:schemeClr>
            </a:solidFill>
          </p:spPr>
          <p:txBody>
            <a:bodyPr wrap="none" lIns="0" tIns="0" rIns="0" bIns="0" rtlCol="0">
              <a:spAutoFit/>
            </a:bodyPr>
            <a:lstStyle/>
            <a:p>
              <a:r>
                <a:rPr lang="en-US" sz="1100" dirty="0"/>
                <a:t>-766,626</a:t>
              </a:r>
            </a:p>
          </p:txBody>
        </p:sp>
        <p:sp>
          <p:nvSpPr>
            <p:cNvPr id="9" name="TextBox 8">
              <a:extLst>
                <a:ext uri="{FF2B5EF4-FFF2-40B4-BE49-F238E27FC236}">
                  <a16:creationId xmlns:a16="http://schemas.microsoft.com/office/drawing/2014/main" id="{69ABA0DC-FFD5-10D8-0AA9-BC6C089ECE03}"/>
                </a:ext>
              </a:extLst>
            </p:cNvPr>
            <p:cNvSpPr txBox="1"/>
            <p:nvPr/>
          </p:nvSpPr>
          <p:spPr>
            <a:xfrm>
              <a:off x="5943446" y="4362163"/>
              <a:ext cx="599523" cy="169277"/>
            </a:xfrm>
            <a:prstGeom prst="rect">
              <a:avLst/>
            </a:prstGeom>
            <a:solidFill>
              <a:schemeClr val="bg2">
                <a:lumMod val="95000"/>
              </a:schemeClr>
            </a:solidFill>
          </p:spPr>
          <p:txBody>
            <a:bodyPr wrap="none" lIns="0" tIns="0" rIns="0" bIns="0" rtlCol="0">
              <a:spAutoFit/>
            </a:bodyPr>
            <a:lstStyle/>
            <a:p>
              <a:r>
                <a:rPr lang="en-US" sz="1100" dirty="0"/>
                <a:t>                  0</a:t>
              </a:r>
            </a:p>
          </p:txBody>
        </p:sp>
        <p:sp>
          <p:nvSpPr>
            <p:cNvPr id="12" name="TextBox 11">
              <a:extLst>
                <a:ext uri="{FF2B5EF4-FFF2-40B4-BE49-F238E27FC236}">
                  <a16:creationId xmlns:a16="http://schemas.microsoft.com/office/drawing/2014/main" id="{53E26362-D3CC-B9AA-015D-A62617492045}"/>
                </a:ext>
              </a:extLst>
            </p:cNvPr>
            <p:cNvSpPr txBox="1"/>
            <p:nvPr/>
          </p:nvSpPr>
          <p:spPr>
            <a:xfrm>
              <a:off x="4181668" y="4227466"/>
              <a:ext cx="780663" cy="169277"/>
            </a:xfrm>
            <a:prstGeom prst="rect">
              <a:avLst/>
            </a:prstGeom>
            <a:solidFill>
              <a:schemeClr val="bg2">
                <a:lumMod val="95000"/>
              </a:schemeClr>
            </a:solidFill>
          </p:spPr>
          <p:txBody>
            <a:bodyPr wrap="none" lIns="0" tIns="0" rIns="0" bIns="0" rtlCol="0">
              <a:spAutoFit/>
            </a:bodyPr>
            <a:lstStyle/>
            <a:p>
              <a:r>
                <a:rPr lang="en-US" sz="1100" dirty="0"/>
                <a:t>$77,494,926</a:t>
              </a:r>
            </a:p>
          </p:txBody>
        </p:sp>
      </p:grpSp>
      <p:sp>
        <p:nvSpPr>
          <p:cNvPr id="14" name="TextBox 13">
            <a:extLst>
              <a:ext uri="{FF2B5EF4-FFF2-40B4-BE49-F238E27FC236}">
                <a16:creationId xmlns:a16="http://schemas.microsoft.com/office/drawing/2014/main" id="{05188028-D32A-AC8C-5541-41E443F3BF00}"/>
              </a:ext>
            </a:extLst>
          </p:cNvPr>
          <p:cNvSpPr txBox="1"/>
          <p:nvPr/>
        </p:nvSpPr>
        <p:spPr>
          <a:xfrm>
            <a:off x="6635677" y="3987437"/>
            <a:ext cx="2491388" cy="300082"/>
          </a:xfrm>
          <a:prstGeom prst="rect">
            <a:avLst/>
          </a:prstGeom>
          <a:noFill/>
        </p:spPr>
        <p:txBody>
          <a:bodyPr wrap="none" rtlCol="0">
            <a:spAutoFit/>
          </a:bodyPr>
          <a:lstStyle/>
          <a:p>
            <a:r>
              <a:rPr lang="en-US" dirty="0"/>
              <a:t>Distance revenue down 1.9 M </a:t>
            </a:r>
          </a:p>
        </p:txBody>
      </p:sp>
    </p:spTree>
    <p:extLst>
      <p:ext uri="{BB962C8B-B14F-4D97-AF65-F5344CB8AC3E}">
        <p14:creationId xmlns:p14="http://schemas.microsoft.com/office/powerpoint/2010/main" val="5064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DCC2-FC81-A00C-6218-AC39FC814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400B8-7211-1881-D6DE-29FAFC33C0B3}"/>
              </a:ext>
            </a:extLst>
          </p:cNvPr>
          <p:cNvSpPr>
            <a:spLocks noGrp="1"/>
          </p:cNvSpPr>
          <p:nvPr>
            <p:ph type="title"/>
          </p:nvPr>
        </p:nvSpPr>
        <p:spPr/>
        <p:txBody>
          <a:bodyPr/>
          <a:lstStyle/>
          <a:p>
            <a:r>
              <a:rPr lang="en-US" dirty="0"/>
              <a:t>FY2024 - Operating Revenue update</a:t>
            </a:r>
          </a:p>
        </p:txBody>
      </p:sp>
      <p:sp>
        <p:nvSpPr>
          <p:cNvPr id="4" name="Subtitle 3">
            <a:extLst>
              <a:ext uri="{FF2B5EF4-FFF2-40B4-BE49-F238E27FC236}">
                <a16:creationId xmlns:a16="http://schemas.microsoft.com/office/drawing/2014/main" id="{A0A3DDC0-FA39-03D3-D688-27D61C87B444}"/>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8177FE78-257C-9543-D9CD-255EB988C522}"/>
              </a:ext>
            </a:extLst>
          </p:cNvPr>
          <p:cNvGraphicFramePr>
            <a:graphicFrameLocks noGrp="1"/>
          </p:cNvGraphicFramePr>
          <p:nvPr/>
        </p:nvGraphicFramePr>
        <p:xfrm>
          <a:off x="559398" y="1258350"/>
          <a:ext cx="6474975" cy="2871142"/>
        </p:xfrm>
        <a:graphic>
          <a:graphicData uri="http://schemas.openxmlformats.org/drawingml/2006/table">
            <a:tbl>
              <a:tblPr/>
              <a:tblGrid>
                <a:gridCol w="3153137">
                  <a:extLst>
                    <a:ext uri="{9D8B030D-6E8A-4147-A177-3AD203B41FA5}">
                      <a16:colId xmlns:a16="http://schemas.microsoft.com/office/drawing/2014/main" val="392872289"/>
                    </a:ext>
                  </a:extLst>
                </a:gridCol>
                <a:gridCol w="913121">
                  <a:extLst>
                    <a:ext uri="{9D8B030D-6E8A-4147-A177-3AD203B41FA5}">
                      <a16:colId xmlns:a16="http://schemas.microsoft.com/office/drawing/2014/main" val="720805078"/>
                    </a:ext>
                  </a:extLst>
                </a:gridCol>
                <a:gridCol w="913121">
                  <a:extLst>
                    <a:ext uri="{9D8B030D-6E8A-4147-A177-3AD203B41FA5}">
                      <a16:colId xmlns:a16="http://schemas.microsoft.com/office/drawing/2014/main" val="4004563198"/>
                    </a:ext>
                  </a:extLst>
                </a:gridCol>
                <a:gridCol w="747798">
                  <a:extLst>
                    <a:ext uri="{9D8B030D-6E8A-4147-A177-3AD203B41FA5}">
                      <a16:colId xmlns:a16="http://schemas.microsoft.com/office/drawing/2014/main" val="2572917834"/>
                    </a:ext>
                  </a:extLst>
                </a:gridCol>
                <a:gridCol w="747798">
                  <a:extLst>
                    <a:ext uri="{9D8B030D-6E8A-4147-A177-3AD203B41FA5}">
                      <a16:colId xmlns:a16="http://schemas.microsoft.com/office/drawing/2014/main" val="1185855185"/>
                    </a:ext>
                  </a:extLst>
                </a:gridCol>
              </a:tblGrid>
              <a:tr h="259239">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Calibri" panose="020F0502020204030204" pitchFamily="34" charset="0"/>
                        </a:rPr>
                        <a:t>FY2024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0" i="0" u="none" strike="noStrike">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119.3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130.7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128.8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38.7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45.5</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44.3(?)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80.6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81.7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85.2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1" i="0" u="none" strike="noStrike" dirty="0">
                          <a:solidFill>
                            <a:srgbClr val="FF0000"/>
                          </a:solidFill>
                          <a:effectLst/>
                          <a:latin typeface="Arial" panose="020B0604020202020204" pitchFamily="34" charset="0"/>
                        </a:rPr>
                        <a:t>84.5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1"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32.4%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solidFill>
                            <a:srgbClr val="FF0000"/>
                          </a:solidFill>
                          <a:effectLst/>
                          <a:latin typeface="Arial" panose="020B0604020202020204" pitchFamily="34" charset="0"/>
                        </a:rPr>
                        <a:t>34.4%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1360293"/>
                  </a:ext>
                </a:extLst>
              </a:tr>
              <a:tr h="259239">
                <a:tc>
                  <a:txBody>
                    <a:bodyPr/>
                    <a:lstStyle/>
                    <a:p>
                      <a:pPr algn="l" fontAlgn="b"/>
                      <a:r>
                        <a:rPr lang="en-US" sz="1400" b="0" i="0" u="none" strike="noStrike" dirty="0">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1.4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1.1 </a:t>
                      </a:r>
                    </a:p>
                  </a:txBody>
                  <a:tcPr marL="7144" marR="7144" marT="7144" marB="0" anchor="b">
                    <a:lnL>
                      <a:noFill/>
                    </a:lnL>
                    <a:lnR>
                      <a:noFill/>
                    </a:lnR>
                    <a:lnT>
                      <a:noFill/>
                    </a:lnT>
                    <a:lnB>
                      <a:noFill/>
                    </a:lnB>
                  </a:tcPr>
                </a:tc>
                <a:extLst>
                  <a:ext uri="{0D108BD9-81ED-4DB2-BD59-A6C34878D82A}">
                    <a16:rowId xmlns:a16="http://schemas.microsoft.com/office/drawing/2014/main" val="1320895090"/>
                  </a:ext>
                </a:extLst>
              </a:tr>
              <a:tr h="259239">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10.5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10.7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10.7 </a:t>
                      </a:r>
                    </a:p>
                  </a:txBody>
                  <a:tcPr marL="7144" marR="7144" marT="7144" marB="0" anchor="b">
                    <a:lnL>
                      <a:noFill/>
                    </a:lnL>
                    <a:lnR>
                      <a:noFill/>
                    </a:lnR>
                    <a:lnT>
                      <a:noFill/>
                    </a:lnT>
                    <a:lnB>
                      <a:noFill/>
                    </a:lnB>
                  </a:tcPr>
                </a:tc>
                <a:extLst>
                  <a:ext uri="{0D108BD9-81ED-4DB2-BD59-A6C34878D82A}">
                    <a16:rowId xmlns:a16="http://schemas.microsoft.com/office/drawing/2014/main" val="3290275144"/>
                  </a:ext>
                </a:extLst>
              </a:tr>
              <a:tr h="259239">
                <a:tc>
                  <a:txBody>
                    <a:bodyPr/>
                    <a:lstStyle/>
                    <a:p>
                      <a:pPr algn="l" fontAlgn="b"/>
                      <a:r>
                        <a:rPr lang="en-US" sz="1400" b="0" i="0" u="none" strike="noStrike" dirty="0">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53.0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55.9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60.1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60.1 </a:t>
                      </a:r>
                    </a:p>
                  </a:txBody>
                  <a:tcPr marL="7144" marR="7144" marT="7144" marB="0" anchor="b">
                    <a:lnL>
                      <a:noFill/>
                    </a:lnL>
                    <a:lnR>
                      <a:noFill/>
                    </a:lnR>
                    <a:lnT>
                      <a:noFill/>
                    </a:lnT>
                    <a:lnB>
                      <a:noFill/>
                    </a:lnB>
                  </a:tcPr>
                </a:tc>
                <a:extLst>
                  <a:ext uri="{0D108BD9-81ED-4DB2-BD59-A6C34878D82A}">
                    <a16:rowId xmlns:a16="http://schemas.microsoft.com/office/drawing/2014/main" val="4262853183"/>
                  </a:ext>
                </a:extLst>
              </a:tr>
              <a:tr h="259239">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0.4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0.1 </a:t>
                      </a:r>
                    </a:p>
                  </a:txBody>
                  <a:tcPr marL="7144" marR="7144" marT="7144" marB="0" anchor="b">
                    <a:lnL>
                      <a:noFill/>
                    </a:lnL>
                    <a:lnR>
                      <a:noFill/>
                    </a:lnR>
                    <a:lnT>
                      <a:noFill/>
                    </a:lnT>
                    <a:lnB>
                      <a:noFill/>
                    </a:lnB>
                  </a:tcPr>
                </a:tc>
                <a:extLst>
                  <a:ext uri="{0D108BD9-81ED-4DB2-BD59-A6C34878D82A}">
                    <a16:rowId xmlns:a16="http://schemas.microsoft.com/office/drawing/2014/main" val="2867270632"/>
                  </a:ext>
                </a:extLst>
              </a:tr>
              <a:tr h="259239">
                <a:tc>
                  <a:txBody>
                    <a:bodyPr/>
                    <a:lstStyle/>
                    <a:p>
                      <a:pPr algn="l" fontAlgn="b"/>
                      <a:r>
                        <a:rPr lang="en-US" sz="1400" b="0" i="0" u="none" strike="noStrike" dirty="0">
                          <a:effectLst/>
                          <a:latin typeface="Calibri" panose="020F0502020204030204" pitchFamily="34" charset="0"/>
                        </a:rPr>
                        <a:t>  Spendable Investment Income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3.4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69424"/>
                  </a:ext>
                </a:extLst>
              </a:tr>
              <a:tr h="278752">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149.0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155.5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161.0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FF0000"/>
                          </a:solidFill>
                          <a:effectLst/>
                          <a:latin typeface="Arial" panose="020B0604020202020204" pitchFamily="34" charset="0"/>
                        </a:rPr>
                        <a:t>    160.3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3393941"/>
                  </a:ext>
                </a:extLst>
              </a:tr>
            </a:tbl>
          </a:graphicData>
        </a:graphic>
      </p:graphicFrame>
      <p:sp>
        <p:nvSpPr>
          <p:cNvPr id="11" name="TextBox 10">
            <a:extLst>
              <a:ext uri="{FF2B5EF4-FFF2-40B4-BE49-F238E27FC236}">
                <a16:creationId xmlns:a16="http://schemas.microsoft.com/office/drawing/2014/main" id="{B7E89B6C-817F-76BE-4133-49889A857C3A}"/>
              </a:ext>
            </a:extLst>
          </p:cNvPr>
          <p:cNvSpPr txBox="1"/>
          <p:nvPr/>
        </p:nvSpPr>
        <p:spPr>
          <a:xfrm>
            <a:off x="5394960" y="858703"/>
            <a:ext cx="1729833" cy="30008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As budgeted, </a:t>
            </a:r>
            <a:r>
              <a:rPr lang="en-US" dirty="0">
                <a:solidFill>
                  <a:srgbClr val="FF0000"/>
                </a:solidFill>
                <a:latin typeface="Calibri" panose="020F0502020204030204" pitchFamily="34" charset="0"/>
                <a:cs typeface="Calibri" panose="020F0502020204030204" pitchFamily="34" charset="0"/>
              </a:rPr>
              <a:t>but now</a:t>
            </a:r>
          </a:p>
        </p:txBody>
      </p:sp>
      <p:sp>
        <p:nvSpPr>
          <p:cNvPr id="12" name="Arrow: Down 11">
            <a:extLst>
              <a:ext uri="{FF2B5EF4-FFF2-40B4-BE49-F238E27FC236}">
                <a16:creationId xmlns:a16="http://schemas.microsoft.com/office/drawing/2014/main" id="{A86AC348-DE24-C38D-EA57-B12CA183E801}"/>
              </a:ext>
            </a:extLst>
          </p:cNvPr>
          <p:cNvSpPr/>
          <p:nvPr/>
        </p:nvSpPr>
        <p:spPr>
          <a:xfrm>
            <a:off x="5668682" y="1140834"/>
            <a:ext cx="215153" cy="167991"/>
          </a:xfrm>
          <a:prstGeom prst="downArrow">
            <a:avLst/>
          </a:prstGeom>
          <a:solidFill>
            <a:srgbClr val="D6D1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A0247B6-11DA-D756-3FFB-5343F4935BDA}"/>
              </a:ext>
            </a:extLst>
          </p:cNvPr>
          <p:cNvSpPr txBox="1"/>
          <p:nvPr/>
        </p:nvSpPr>
        <p:spPr>
          <a:xfrm>
            <a:off x="4253501" y="4363566"/>
            <a:ext cx="4690708" cy="300082"/>
          </a:xfrm>
          <a:prstGeom prst="rect">
            <a:avLst/>
          </a:prstGeom>
          <a:noFill/>
        </p:spPr>
        <p:txBody>
          <a:bodyPr wrap="none" rtlCol="0">
            <a:spAutoFit/>
          </a:bodyPr>
          <a:lstStyle/>
          <a:p>
            <a:r>
              <a:rPr lang="en-US" dirty="0"/>
              <a:t>Impact = Enrollment contingency: $1 M - 0.766 = $233,374</a:t>
            </a:r>
          </a:p>
        </p:txBody>
      </p:sp>
    </p:spTree>
    <p:extLst>
      <p:ext uri="{BB962C8B-B14F-4D97-AF65-F5344CB8AC3E}">
        <p14:creationId xmlns:p14="http://schemas.microsoft.com/office/powerpoint/2010/main" val="171831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6BD3-5B5E-19E7-534D-0AF4154990DF}"/>
              </a:ext>
            </a:extLst>
          </p:cNvPr>
          <p:cNvSpPr>
            <a:spLocks noGrp="1"/>
          </p:cNvSpPr>
          <p:nvPr>
            <p:ph type="title"/>
          </p:nvPr>
        </p:nvSpPr>
        <p:spPr/>
        <p:txBody>
          <a:bodyPr/>
          <a:lstStyle/>
          <a:p>
            <a:r>
              <a:rPr lang="en-US" dirty="0"/>
              <a:t>FY2024 - Operating Expenses</a:t>
            </a:r>
          </a:p>
        </p:txBody>
      </p:sp>
      <p:sp>
        <p:nvSpPr>
          <p:cNvPr id="4" name="Subtitle 3">
            <a:extLst>
              <a:ext uri="{FF2B5EF4-FFF2-40B4-BE49-F238E27FC236}">
                <a16:creationId xmlns:a16="http://schemas.microsoft.com/office/drawing/2014/main" id="{923523DB-297E-848B-62EE-D52FB6DBFD96}"/>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0E4DE8B6-4118-2208-A669-C6146596FE59}"/>
              </a:ext>
            </a:extLst>
          </p:cNvPr>
          <p:cNvGraphicFramePr>
            <a:graphicFrameLocks noGrp="1"/>
          </p:cNvGraphicFramePr>
          <p:nvPr/>
        </p:nvGraphicFramePr>
        <p:xfrm>
          <a:off x="559398" y="1258350"/>
          <a:ext cx="5561623" cy="2566315"/>
        </p:xfrm>
        <a:graphic>
          <a:graphicData uri="http://schemas.openxmlformats.org/drawingml/2006/table">
            <a:tbl>
              <a:tblPr/>
              <a:tblGrid>
                <a:gridCol w="3061991">
                  <a:extLst>
                    <a:ext uri="{9D8B030D-6E8A-4147-A177-3AD203B41FA5}">
                      <a16:colId xmlns:a16="http://schemas.microsoft.com/office/drawing/2014/main" val="392872289"/>
                    </a:ext>
                  </a:extLst>
                </a:gridCol>
                <a:gridCol w="886725">
                  <a:extLst>
                    <a:ext uri="{9D8B030D-6E8A-4147-A177-3AD203B41FA5}">
                      <a16:colId xmlns:a16="http://schemas.microsoft.com/office/drawing/2014/main" val="720805078"/>
                    </a:ext>
                  </a:extLst>
                </a:gridCol>
                <a:gridCol w="886725">
                  <a:extLst>
                    <a:ext uri="{9D8B030D-6E8A-4147-A177-3AD203B41FA5}">
                      <a16:colId xmlns:a16="http://schemas.microsoft.com/office/drawing/2014/main" val="4004563198"/>
                    </a:ext>
                  </a:extLst>
                </a:gridCol>
                <a:gridCol w="726182">
                  <a:extLst>
                    <a:ext uri="{9D8B030D-6E8A-4147-A177-3AD203B41FA5}">
                      <a16:colId xmlns:a16="http://schemas.microsoft.com/office/drawing/2014/main" val="2572917834"/>
                    </a:ext>
                  </a:extLst>
                </a:gridCol>
              </a:tblGrid>
              <a:tr h="259239">
                <a:tc>
                  <a:txBody>
                    <a:bodyPr/>
                    <a:lstStyle/>
                    <a:p>
                      <a:pPr algn="l" fontAlgn="b"/>
                      <a:r>
                        <a:rPr lang="en-US" sz="1400" b="1" i="0" u="none" strike="noStrike" dirty="0">
                          <a:effectLst/>
                          <a:latin typeface="Calibri" panose="020F0502020204030204" pitchFamily="34" charset="0"/>
                        </a:rPr>
                        <a:t>Operating Expenses</a:t>
                      </a: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FY2024</a:t>
                      </a: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1" i="0" u="none" strike="noStrike" dirty="0">
                          <a:effectLst/>
                          <a:latin typeface="Calibri" panose="020F0502020204030204" pitchFamily="34" charset="0"/>
                        </a:rPr>
                        <a:t>  Compensation</a:t>
                      </a:r>
                    </a:p>
                  </a:txBody>
                  <a:tcPr marL="7144" marR="7144" marT="7144"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effectLst/>
                        <a:latin typeface="Arial" panose="020B0604020202020204" pitchFamily="34" charset="0"/>
                      </a:endParaRPr>
                    </a:p>
                  </a:txBody>
                  <a:tcPr marL="7144" marR="7144" marT="7144"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357661"/>
                  </a:ext>
                </a:extLst>
              </a:tr>
              <a:tr h="259239">
                <a:tc>
                  <a:txBody>
                    <a:bodyPr/>
                    <a:lstStyle/>
                    <a:p>
                      <a:pPr algn="l" fontAlgn="b"/>
                      <a:r>
                        <a:rPr lang="en-US" sz="1400" b="0" i="0" u="none" strike="noStrike" dirty="0">
                          <a:effectLst/>
                          <a:latin typeface="Calibri" panose="020F0502020204030204" pitchFamily="34" charset="0"/>
                        </a:rPr>
                        <a:t>    Salaries and Wages</a:t>
                      </a:r>
                    </a:p>
                  </a:txBody>
                  <a:tcPr marL="7144" marR="7144" marT="7144" marB="0" anchor="b">
                    <a:lnL>
                      <a:noFill/>
                    </a:lnL>
                    <a:lnR>
                      <a:noFill/>
                    </a:lnR>
                    <a:lnT w="6350" cap="flat" cmpd="sng" algn="ctr">
                      <a:no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73.0</a:t>
                      </a:r>
                    </a:p>
                  </a:txBody>
                  <a:tcPr marL="7144" marR="7144" marT="7144" marB="0" anchor="b">
                    <a:lnL>
                      <a:noFill/>
                    </a:lnL>
                    <a:lnR>
                      <a:noFill/>
                    </a:lnR>
                    <a:lnT w="6350" cap="flat" cmpd="sng" algn="ctr">
                      <a:no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77.8</a:t>
                      </a:r>
                    </a:p>
                  </a:txBody>
                  <a:tcPr marL="7144" marR="7144" marT="7144" marB="0" anchor="b">
                    <a:lnL>
                      <a:noFill/>
                    </a:lnL>
                    <a:lnR>
                      <a:noFill/>
                    </a:lnR>
                    <a:lnT w="6350" cap="flat" cmpd="sng" algn="ctr">
                      <a:no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82.7 </a:t>
                      </a:r>
                    </a:p>
                  </a:txBody>
                  <a:tcPr marL="7144" marR="7144" marT="7144"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dirty="0">
                          <a:effectLst/>
                          <a:latin typeface="Calibri" panose="020F0502020204030204" pitchFamily="34" charset="0"/>
                        </a:rPr>
                        <a:t>     Benefits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23.5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24.8</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29.3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Total Compensation</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96.5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102.7</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111.9</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0" u="none" strike="noStrike" dirty="0">
                          <a:effectLst/>
                          <a:latin typeface="Calibri" panose="020F0502020204030204" pitchFamily="34" charset="0"/>
                        </a:rPr>
                        <a:t>   Supplies, Services and </a:t>
                      </a:r>
                      <a:br>
                        <a:rPr lang="en-US" sz="1400" b="0" i="0" u="none" strike="noStrike" dirty="0">
                          <a:effectLst/>
                          <a:latin typeface="Calibri" panose="020F0502020204030204" pitchFamily="34" charset="0"/>
                        </a:rPr>
                      </a:br>
                      <a:r>
                        <a:rPr lang="en-US" sz="1400" b="0" i="0" u="none" strike="noStrike" dirty="0">
                          <a:effectLst/>
                          <a:latin typeface="Calibri" panose="020F0502020204030204" pitchFamily="34" charset="0"/>
                        </a:rPr>
                        <a:t>     Other Operating Expenses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29.1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24.8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29.3</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0895090"/>
                  </a:ext>
                </a:extLst>
              </a:tr>
              <a:tr h="278752">
                <a:tc>
                  <a:txBody>
                    <a:bodyPr/>
                    <a:lstStyle/>
                    <a:p>
                      <a:pPr algn="l" fontAlgn="b"/>
                      <a:r>
                        <a:rPr lang="en-US" sz="1400" b="1" i="0" u="none" strike="noStrike" dirty="0">
                          <a:effectLst/>
                          <a:latin typeface="Calibri" panose="020F0502020204030204" pitchFamily="34" charset="0"/>
                        </a:rPr>
                        <a:t>Total Operating Expenses</a:t>
                      </a:r>
                    </a:p>
                  </a:txBody>
                  <a:tcPr marL="7144" marR="7144" marT="7144"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125.6 </a:t>
                      </a:r>
                    </a:p>
                  </a:txBody>
                  <a:tcPr marL="7144" marR="7144" marT="7144"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155.5 </a:t>
                      </a:r>
                    </a:p>
                  </a:txBody>
                  <a:tcPr marL="7144" marR="7144" marT="7144"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1" i="0" u="none" strike="noStrike" dirty="0">
                          <a:effectLst/>
                          <a:latin typeface="Arial" panose="020B0604020202020204" pitchFamily="34" charset="0"/>
                        </a:rPr>
                        <a:t>    161.0 </a:t>
                      </a:r>
                    </a:p>
                  </a:txBody>
                  <a:tcPr marL="7144" marR="7144" marT="7144"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393941"/>
                  </a:ext>
                </a:extLst>
              </a:tr>
              <a:tr h="278752">
                <a:tc>
                  <a:txBody>
                    <a:bodyPr/>
                    <a:lstStyle/>
                    <a:p>
                      <a:pPr algn="l" fontAlgn="b"/>
                      <a:r>
                        <a:rPr lang="en-US" sz="1400" b="1" i="0" u="none" strike="noStrike" dirty="0">
                          <a:effectLst/>
                          <a:latin typeface="Calibri" panose="020F0502020204030204" pitchFamily="34" charset="0"/>
                        </a:rPr>
                        <a:t>Net Operating Income</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23.4</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21.0</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17.5</a:t>
                      </a:r>
                    </a:p>
                  </a:txBody>
                  <a:tcPr marL="7144" marR="7144" marT="714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597385"/>
                  </a:ext>
                </a:extLst>
              </a:tr>
              <a:tr h="278752">
                <a:tc>
                  <a:txBody>
                    <a:bodyPr/>
                    <a:lstStyle/>
                    <a:p>
                      <a:pPr algn="l" fontAlgn="b"/>
                      <a:r>
                        <a:rPr lang="en-US" sz="1400" b="1" i="0" u="none" strike="noStrike" dirty="0">
                          <a:effectLst/>
                          <a:latin typeface="Calibri" panose="020F0502020204030204" pitchFamily="34" charset="0"/>
                        </a:rPr>
                        <a:t>Capital Expense</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6.4</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8.9</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10.1</a:t>
                      </a:r>
                    </a:p>
                  </a:txBody>
                  <a:tcPr marL="7144" marR="7144" marT="7144"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751155149"/>
                  </a:ext>
                </a:extLst>
              </a:tr>
            </a:tbl>
          </a:graphicData>
        </a:graphic>
      </p:graphicFrame>
      <p:sp>
        <p:nvSpPr>
          <p:cNvPr id="5" name="TextBox 4">
            <a:extLst>
              <a:ext uri="{FF2B5EF4-FFF2-40B4-BE49-F238E27FC236}">
                <a16:creationId xmlns:a16="http://schemas.microsoft.com/office/drawing/2014/main" id="{43E022BB-2BFE-C7E1-4EDC-F9152D5A1E12}"/>
              </a:ext>
            </a:extLst>
          </p:cNvPr>
          <p:cNvSpPr txBox="1"/>
          <p:nvPr/>
        </p:nvSpPr>
        <p:spPr>
          <a:xfrm>
            <a:off x="6197140" y="1858610"/>
            <a:ext cx="2463581" cy="276999"/>
          </a:xfrm>
          <a:prstGeom prst="rect">
            <a:avLst/>
          </a:prstGeom>
          <a:noFill/>
        </p:spPr>
        <p:txBody>
          <a:bodyPr wrap="square" rtlCol="0">
            <a:spAutoFit/>
          </a:bodyPr>
          <a:lstStyle/>
          <a:p>
            <a:r>
              <a:rPr lang="en-US" sz="1200" dirty="0">
                <a:solidFill>
                  <a:srgbClr val="FF0000"/>
                </a:solidFill>
              </a:rPr>
              <a:t>6.2% increase</a:t>
            </a:r>
          </a:p>
        </p:txBody>
      </p:sp>
      <p:sp>
        <p:nvSpPr>
          <p:cNvPr id="9" name="TextBox 8">
            <a:extLst>
              <a:ext uri="{FF2B5EF4-FFF2-40B4-BE49-F238E27FC236}">
                <a16:creationId xmlns:a16="http://schemas.microsoft.com/office/drawing/2014/main" id="{6DE2D5D2-9F43-EEEF-FC8D-546A8D9BF679}"/>
              </a:ext>
            </a:extLst>
          </p:cNvPr>
          <p:cNvSpPr txBox="1"/>
          <p:nvPr/>
        </p:nvSpPr>
        <p:spPr>
          <a:xfrm>
            <a:off x="6100471" y="3303418"/>
            <a:ext cx="3022979" cy="1015663"/>
          </a:xfrm>
          <a:prstGeom prst="rect">
            <a:avLst/>
          </a:prstGeom>
          <a:noFill/>
        </p:spPr>
        <p:txBody>
          <a:bodyPr wrap="square" rtlCol="0">
            <a:spAutoFit/>
          </a:bodyPr>
          <a:lstStyle/>
          <a:p>
            <a:r>
              <a:rPr lang="en-US" sz="1200" dirty="0">
                <a:solidFill>
                  <a:srgbClr val="FF0000"/>
                </a:solidFill>
              </a:rPr>
              <a:t>All funds aim for 2% margin; </a:t>
            </a:r>
          </a:p>
          <a:p>
            <a:endParaRPr lang="en-US" sz="1200" dirty="0">
              <a:solidFill>
                <a:srgbClr val="FF0000"/>
              </a:solidFill>
            </a:endParaRPr>
          </a:p>
          <a:p>
            <a:r>
              <a:rPr lang="en-US" sz="1200" dirty="0">
                <a:solidFill>
                  <a:srgbClr val="FF0000"/>
                </a:solidFill>
              </a:rPr>
              <a:t>Operating funds going to capital expenses:</a:t>
            </a:r>
          </a:p>
          <a:p>
            <a:r>
              <a:rPr lang="en-US" sz="1200" dirty="0">
                <a:solidFill>
                  <a:srgbClr val="FF0000"/>
                </a:solidFill>
              </a:rPr>
              <a:t>Geothermal plant</a:t>
            </a:r>
          </a:p>
        </p:txBody>
      </p:sp>
      <p:sp>
        <p:nvSpPr>
          <p:cNvPr id="7" name="TextBox 6">
            <a:extLst>
              <a:ext uri="{FF2B5EF4-FFF2-40B4-BE49-F238E27FC236}">
                <a16:creationId xmlns:a16="http://schemas.microsoft.com/office/drawing/2014/main" id="{B0ED6807-9248-AD65-7070-3932FA1D5829}"/>
              </a:ext>
            </a:extLst>
          </p:cNvPr>
          <p:cNvSpPr txBox="1"/>
          <p:nvPr/>
        </p:nvSpPr>
        <p:spPr>
          <a:xfrm>
            <a:off x="6121021" y="2784525"/>
            <a:ext cx="2797561" cy="276999"/>
          </a:xfrm>
          <a:prstGeom prst="rect">
            <a:avLst/>
          </a:prstGeom>
          <a:noFill/>
        </p:spPr>
        <p:txBody>
          <a:bodyPr wrap="none" rtlCol="0">
            <a:spAutoFit/>
          </a:bodyPr>
          <a:lstStyle/>
          <a:p>
            <a:r>
              <a:rPr lang="en-US" sz="1200" dirty="0">
                <a:solidFill>
                  <a:srgbClr val="FF0000"/>
                </a:solidFill>
              </a:rPr>
              <a:t>Student Affairs (dorms + food), mostly</a:t>
            </a:r>
          </a:p>
        </p:txBody>
      </p:sp>
      <p:sp>
        <p:nvSpPr>
          <p:cNvPr id="8" name="TextBox 7">
            <a:extLst>
              <a:ext uri="{FF2B5EF4-FFF2-40B4-BE49-F238E27FC236}">
                <a16:creationId xmlns:a16="http://schemas.microsoft.com/office/drawing/2014/main" id="{150542FA-036D-C942-722E-13BF8176F46B}"/>
              </a:ext>
            </a:extLst>
          </p:cNvPr>
          <p:cNvSpPr txBox="1"/>
          <p:nvPr/>
        </p:nvSpPr>
        <p:spPr>
          <a:xfrm>
            <a:off x="6121019" y="2061353"/>
            <a:ext cx="3086480" cy="276999"/>
          </a:xfrm>
          <a:prstGeom prst="rect">
            <a:avLst/>
          </a:prstGeom>
          <a:noFill/>
        </p:spPr>
        <p:txBody>
          <a:bodyPr wrap="square" rtlCol="0">
            <a:spAutoFit/>
          </a:bodyPr>
          <a:lstStyle/>
          <a:p>
            <a:r>
              <a:rPr lang="en-US" sz="1200" dirty="0">
                <a:solidFill>
                  <a:srgbClr val="FF0000"/>
                </a:solidFill>
              </a:rPr>
              <a:t>17.8% increase</a:t>
            </a:r>
          </a:p>
        </p:txBody>
      </p:sp>
      <p:sp>
        <p:nvSpPr>
          <p:cNvPr id="11" name="TextBox 10">
            <a:extLst>
              <a:ext uri="{FF2B5EF4-FFF2-40B4-BE49-F238E27FC236}">
                <a16:creationId xmlns:a16="http://schemas.microsoft.com/office/drawing/2014/main" id="{111C1644-2DD8-5915-B360-62B7B06E7C0B}"/>
              </a:ext>
            </a:extLst>
          </p:cNvPr>
          <p:cNvSpPr txBox="1"/>
          <p:nvPr/>
        </p:nvSpPr>
        <p:spPr>
          <a:xfrm>
            <a:off x="6209919" y="2302177"/>
            <a:ext cx="3086480" cy="276999"/>
          </a:xfrm>
          <a:prstGeom prst="rect">
            <a:avLst/>
          </a:prstGeom>
          <a:noFill/>
        </p:spPr>
        <p:txBody>
          <a:bodyPr wrap="square" rtlCol="0">
            <a:spAutoFit/>
          </a:bodyPr>
          <a:lstStyle/>
          <a:p>
            <a:r>
              <a:rPr lang="en-US" sz="1200" dirty="0">
                <a:solidFill>
                  <a:srgbClr val="FF0000"/>
                </a:solidFill>
              </a:rPr>
              <a:t>9.0% increase</a:t>
            </a:r>
          </a:p>
        </p:txBody>
      </p:sp>
      <p:cxnSp>
        <p:nvCxnSpPr>
          <p:cNvPr id="14" name="Straight Connector 13">
            <a:extLst>
              <a:ext uri="{FF2B5EF4-FFF2-40B4-BE49-F238E27FC236}">
                <a16:creationId xmlns:a16="http://schemas.microsoft.com/office/drawing/2014/main" id="{29495B18-79D4-7608-AFC1-27AEE280023F}"/>
              </a:ext>
            </a:extLst>
          </p:cNvPr>
          <p:cNvCxnSpPr>
            <a:cxnSpLocks/>
          </p:cNvCxnSpPr>
          <p:nvPr/>
        </p:nvCxnSpPr>
        <p:spPr>
          <a:xfrm flipV="1">
            <a:off x="6121019" y="2290651"/>
            <a:ext cx="13079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9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P spid="8"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2753547"/>
            <a:ext cx="8357616" cy="1560187"/>
          </a:xfrm>
        </p:spPr>
        <p:txBody>
          <a:bodyPr>
            <a:noAutofit/>
          </a:bodyPr>
          <a:lstStyle/>
          <a:p>
            <a:pPr marL="7937" lvl="1" indent="0">
              <a:buNone/>
            </a:pPr>
            <a:r>
              <a:rPr lang="en-US" dirty="0"/>
              <a:t>FCNI, Facility Condition Needs Index = cost to renovate/value of building</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p:txBody>
          <a:bodyPr/>
          <a:lstStyle/>
          <a:p>
            <a:r>
              <a:rPr lang="en-US" dirty="0"/>
              <a:t>All approved by BOC </a:t>
            </a:r>
            <a:r>
              <a:rPr lang="en-US" dirty="0">
                <a:solidFill>
                  <a:srgbClr val="FF0000"/>
                </a:solidFill>
              </a:rPr>
              <a:t>+ funded by state very likely</a:t>
            </a:r>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dirty="0"/>
              <a:t>Advancing STEM = state funding</a:t>
            </a:r>
          </a:p>
        </p:txBody>
      </p:sp>
      <p:pic>
        <p:nvPicPr>
          <p:cNvPr id="4" name="Picture 3">
            <a:extLst>
              <a:ext uri="{FF2B5EF4-FFF2-40B4-BE49-F238E27FC236}">
                <a16:creationId xmlns:a16="http://schemas.microsoft.com/office/drawing/2014/main" id="{3420AC73-AB43-031F-BC94-0F60991B7D15}"/>
              </a:ext>
            </a:extLst>
          </p:cNvPr>
          <p:cNvPicPr>
            <a:picLocks noChangeAspect="1"/>
          </p:cNvPicPr>
          <p:nvPr/>
        </p:nvPicPr>
        <p:blipFill>
          <a:blip r:embed="rId2"/>
          <a:stretch>
            <a:fillRect/>
          </a:stretch>
        </p:blipFill>
        <p:spPr>
          <a:xfrm>
            <a:off x="0" y="1095730"/>
            <a:ext cx="9144000" cy="1613647"/>
          </a:xfrm>
          <a:prstGeom prst="rect">
            <a:avLst/>
          </a:prstGeom>
        </p:spPr>
      </p:pic>
      <p:pic>
        <p:nvPicPr>
          <p:cNvPr id="6" name="Picture 5">
            <a:extLst>
              <a:ext uri="{FF2B5EF4-FFF2-40B4-BE49-F238E27FC236}">
                <a16:creationId xmlns:a16="http://schemas.microsoft.com/office/drawing/2014/main" id="{B2217987-4780-EC3A-6E19-3158F5A636F9}"/>
              </a:ext>
            </a:extLst>
          </p:cNvPr>
          <p:cNvPicPr>
            <a:picLocks noChangeAspect="1"/>
          </p:cNvPicPr>
          <p:nvPr/>
        </p:nvPicPr>
        <p:blipFill>
          <a:blip r:embed="rId3"/>
          <a:stretch>
            <a:fillRect/>
          </a:stretch>
        </p:blipFill>
        <p:spPr>
          <a:xfrm>
            <a:off x="1184694" y="2995853"/>
            <a:ext cx="3226280" cy="1694108"/>
          </a:xfrm>
          <a:prstGeom prst="rect">
            <a:avLst/>
          </a:prstGeom>
        </p:spPr>
      </p:pic>
      <p:sp>
        <p:nvSpPr>
          <p:cNvPr id="7" name="TextBox 6">
            <a:extLst>
              <a:ext uri="{FF2B5EF4-FFF2-40B4-BE49-F238E27FC236}">
                <a16:creationId xmlns:a16="http://schemas.microsoft.com/office/drawing/2014/main" id="{AF2A5A78-ADC8-1DC4-9776-ED757F943A58}"/>
              </a:ext>
            </a:extLst>
          </p:cNvPr>
          <p:cNvSpPr txBox="1"/>
          <p:nvPr/>
        </p:nvSpPr>
        <p:spPr>
          <a:xfrm>
            <a:off x="21256" y="3073565"/>
            <a:ext cx="1100178" cy="430887"/>
          </a:xfrm>
          <a:prstGeom prst="rect">
            <a:avLst/>
          </a:prstGeom>
          <a:noFill/>
        </p:spPr>
        <p:txBody>
          <a:bodyPr wrap="square" rtlCol="0">
            <a:spAutoFit/>
          </a:bodyPr>
          <a:lstStyle/>
          <a:p>
            <a:r>
              <a:rPr lang="en-US" sz="1100" dirty="0"/>
              <a:t>Some Website I Googled:</a:t>
            </a:r>
          </a:p>
        </p:txBody>
      </p:sp>
      <p:sp>
        <p:nvSpPr>
          <p:cNvPr id="8" name="TextBox 7">
            <a:extLst>
              <a:ext uri="{FF2B5EF4-FFF2-40B4-BE49-F238E27FC236}">
                <a16:creationId xmlns:a16="http://schemas.microsoft.com/office/drawing/2014/main" id="{674BCDB1-59E4-F62D-20C2-41EEB12DD757}"/>
              </a:ext>
            </a:extLst>
          </p:cNvPr>
          <p:cNvSpPr txBox="1"/>
          <p:nvPr/>
        </p:nvSpPr>
        <p:spPr>
          <a:xfrm>
            <a:off x="4364966" y="3416577"/>
            <a:ext cx="3822521" cy="300082"/>
          </a:xfrm>
          <a:prstGeom prst="rect">
            <a:avLst/>
          </a:prstGeom>
          <a:noFill/>
        </p:spPr>
        <p:txBody>
          <a:bodyPr wrap="none" rtlCol="0">
            <a:spAutoFit/>
          </a:bodyPr>
          <a:lstStyle/>
          <a:p>
            <a:r>
              <a:rPr lang="en-US" dirty="0"/>
              <a:t>We aim for 0.2, at 0.3 start planning renovation</a:t>
            </a:r>
          </a:p>
        </p:txBody>
      </p:sp>
    </p:spTree>
    <p:extLst>
      <p:ext uri="{BB962C8B-B14F-4D97-AF65-F5344CB8AC3E}">
        <p14:creationId xmlns:p14="http://schemas.microsoft.com/office/powerpoint/2010/main" val="315781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4556-651C-4D6D-95A8-324B8F61EA05}"/>
              </a:ext>
            </a:extLst>
          </p:cNvPr>
          <p:cNvSpPr>
            <a:spLocks noGrp="1"/>
          </p:cNvSpPr>
          <p:nvPr>
            <p:ph type="title"/>
          </p:nvPr>
        </p:nvSpPr>
        <p:spPr/>
        <p:txBody>
          <a:bodyPr anchor="ctr">
            <a:normAutofit/>
          </a:bodyPr>
          <a:lstStyle/>
          <a:p>
            <a:r>
              <a:rPr lang="en-US" sz="3600" b="1" dirty="0">
                <a:latin typeface="Franklin Gothic Demi" panose="020B0703020102020204" pitchFamily="34" charset="0"/>
              </a:rPr>
              <a:t>FY25 – Revenue assumptions</a:t>
            </a:r>
          </a:p>
        </p:txBody>
      </p:sp>
      <p:sp>
        <p:nvSpPr>
          <p:cNvPr id="15" name="Content Placeholder 2">
            <a:extLst>
              <a:ext uri="{FF2B5EF4-FFF2-40B4-BE49-F238E27FC236}">
                <a16:creationId xmlns:a16="http://schemas.microsoft.com/office/drawing/2014/main" id="{A4CD9956-DD1F-4600-A6A3-AC82C8DF2148}"/>
              </a:ext>
            </a:extLst>
          </p:cNvPr>
          <p:cNvSpPr>
            <a:spLocks noGrp="1"/>
          </p:cNvSpPr>
          <p:nvPr>
            <p:ph idx="1"/>
          </p:nvPr>
        </p:nvSpPr>
        <p:spPr/>
        <p:txBody>
          <a:bodyPr>
            <a:normAutofit fontScale="62500" lnSpcReduction="20000"/>
          </a:bodyPr>
          <a:lstStyle/>
          <a:p>
            <a:pPr marL="342900" indent="-342900">
              <a:buFont typeface="Arial" panose="020B0604020202020204" pitchFamily="34" charset="0"/>
              <a:buChar char="•"/>
            </a:pPr>
            <a:r>
              <a:rPr lang="en-US" dirty="0"/>
              <a:t>Governor recommendations</a:t>
            </a:r>
          </a:p>
          <a:p>
            <a:pPr marL="685784" lvl="1" indent="-342900">
              <a:buFont typeface="Arial" panose="020B0604020202020204" pitchFamily="34" charset="0"/>
              <a:buChar char="•"/>
            </a:pPr>
            <a:r>
              <a:rPr lang="en-US" dirty="0"/>
              <a:t>Core increase of 3.0% ($1.84M)</a:t>
            </a:r>
          </a:p>
          <a:p>
            <a:pPr marL="685784" lvl="1" indent="-342900">
              <a:buFont typeface="Arial" panose="020B0604020202020204" pitchFamily="34" charset="0"/>
              <a:buChar char="•"/>
            </a:pPr>
            <a:r>
              <a:rPr lang="en-US" dirty="0"/>
              <a:t>Plus 2</a:t>
            </a:r>
            <a:r>
              <a:rPr lang="en-US" baseline="30000" dirty="0"/>
              <a:t>nd</a:t>
            </a:r>
            <a:r>
              <a:rPr lang="en-US" dirty="0"/>
              <a:t> half of a total $50M in one-time capital funds for the Advancing STEM capital project (</a:t>
            </a:r>
            <a:r>
              <a:rPr lang="en-US" dirty="0" err="1"/>
              <a:t>Schrenk</a:t>
            </a:r>
            <a:r>
              <a:rPr lang="en-US" dirty="0"/>
              <a:t> East Renovation, Geothermal Expansion, and ERL) </a:t>
            </a:r>
          </a:p>
          <a:p>
            <a:pPr marL="342900" indent="-342900">
              <a:buFont typeface="Arial" panose="020B0604020202020204" pitchFamily="34" charset="0"/>
              <a:buChar char="•"/>
            </a:pPr>
            <a:r>
              <a:rPr lang="en-US" dirty="0"/>
              <a:t>Enrollment assumptions</a:t>
            </a:r>
          </a:p>
          <a:p>
            <a:pPr marL="685784" lvl="1" indent="-342900">
              <a:buFont typeface="Arial" panose="020B0604020202020204" pitchFamily="34" charset="0"/>
              <a:buChar char="•"/>
            </a:pPr>
            <a:r>
              <a:rPr lang="en-US" dirty="0"/>
              <a:t>FTC: +89 to 1,284</a:t>
            </a:r>
          </a:p>
          <a:p>
            <a:pPr marL="685784" lvl="1" indent="-342900">
              <a:buFont typeface="Arial" panose="020B0604020202020204" pitchFamily="34" charset="0"/>
              <a:buChar char="•"/>
            </a:pPr>
            <a:r>
              <a:rPr lang="en-US" dirty="0"/>
              <a:t>Undergraduate students: +142 to 5,464</a:t>
            </a:r>
          </a:p>
          <a:p>
            <a:pPr marL="685784" lvl="1" indent="-342900">
              <a:buFont typeface="Arial" panose="020B0604020202020204" pitchFamily="34" charset="0"/>
              <a:buChar char="•"/>
            </a:pPr>
            <a:r>
              <a:rPr lang="en-US" dirty="0"/>
              <a:t>Graduate students: +52 to 1,184</a:t>
            </a:r>
          </a:p>
          <a:p>
            <a:pPr marL="342900" indent="-342900">
              <a:buFont typeface="Arial" panose="020B0604020202020204" pitchFamily="34" charset="0"/>
              <a:buChar char="•"/>
            </a:pPr>
            <a:r>
              <a:rPr lang="en-US" dirty="0"/>
              <a:t>Tuition increase likely in-line with inflation: 3.0-3.4%</a:t>
            </a:r>
          </a:p>
          <a:p>
            <a:pPr marL="685784" lvl="1" indent="-342900">
              <a:buFont typeface="Arial" panose="020B0604020202020204" pitchFamily="34" charset="0"/>
              <a:buChar char="•"/>
            </a:pPr>
            <a:r>
              <a:rPr lang="en-US" dirty="0"/>
              <a:t>Tuition rates will be approved at a special Board meeting in May</a:t>
            </a:r>
          </a:p>
          <a:p>
            <a:pPr marL="342900" indent="-342900">
              <a:buFont typeface="Arial" panose="020B0604020202020204" pitchFamily="34" charset="0"/>
              <a:buChar char="•"/>
            </a:pPr>
            <a:endParaRPr lang="en-US" dirty="0"/>
          </a:p>
          <a:p>
            <a:pPr marL="685792" lvl="1" indent="-342900">
              <a:buFont typeface="Arial" panose="020B0604020202020204" pitchFamily="34" charset="0"/>
              <a:buChar char="•"/>
            </a:pPr>
            <a:endParaRPr lang="en-US" dirty="0"/>
          </a:p>
          <a:p>
            <a:pPr marL="685792" lvl="1" indent="-342900">
              <a:buFont typeface="Arial" panose="020B0604020202020204" pitchFamily="34" charset="0"/>
              <a:buChar char="•"/>
            </a:pPr>
            <a:endParaRPr lang="en-US" dirty="0"/>
          </a:p>
          <a:p>
            <a:endParaRPr lang="en-US" dirty="0"/>
          </a:p>
        </p:txBody>
      </p:sp>
      <p:sp>
        <p:nvSpPr>
          <p:cNvPr id="3" name="Footer Placeholder 1">
            <a:extLst>
              <a:ext uri="{FF2B5EF4-FFF2-40B4-BE49-F238E27FC236}">
                <a16:creationId xmlns:a16="http://schemas.microsoft.com/office/drawing/2014/main" id="{7EF3986E-4AD7-DC6A-5B60-8DB7FCF7B4D6}"/>
              </a:ext>
            </a:extLst>
          </p:cNvPr>
          <p:cNvSpPr>
            <a:spLocks noGrp="1"/>
          </p:cNvSpPr>
          <p:nvPr>
            <p:ph type="ftr" sz="quarter" idx="3"/>
          </p:nvPr>
        </p:nvSpPr>
        <p:spPr>
          <a:xfrm>
            <a:off x="1393144" y="4806513"/>
            <a:ext cx="4354424" cy="273844"/>
          </a:xfrm>
        </p:spPr>
        <p:txBody>
          <a:bodyPr/>
          <a:lstStyle/>
          <a:p>
            <a:r>
              <a:rPr lang="en-US" dirty="0"/>
              <a:t>Missouri University of Science and Technology</a:t>
            </a:r>
          </a:p>
        </p:txBody>
      </p:sp>
    </p:spTree>
    <p:extLst>
      <p:ext uri="{BB962C8B-B14F-4D97-AF65-F5344CB8AC3E}">
        <p14:creationId xmlns:p14="http://schemas.microsoft.com/office/powerpoint/2010/main" val="2611284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5FB8-8DAC-F8B9-D4B4-D1FAD23E5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C6F9B-8CB8-AFD5-3142-139AF698AFD2}"/>
              </a:ext>
            </a:extLst>
          </p:cNvPr>
          <p:cNvSpPr>
            <a:spLocks noGrp="1"/>
          </p:cNvSpPr>
          <p:nvPr>
            <p:ph type="title"/>
          </p:nvPr>
        </p:nvSpPr>
        <p:spPr/>
        <p:txBody>
          <a:bodyPr/>
          <a:lstStyle/>
          <a:p>
            <a:r>
              <a:rPr lang="en-US" dirty="0"/>
              <a:t>FY2024 - Operating Revenue update</a:t>
            </a:r>
          </a:p>
        </p:txBody>
      </p:sp>
      <p:sp>
        <p:nvSpPr>
          <p:cNvPr id="4" name="Subtitle 3">
            <a:extLst>
              <a:ext uri="{FF2B5EF4-FFF2-40B4-BE49-F238E27FC236}">
                <a16:creationId xmlns:a16="http://schemas.microsoft.com/office/drawing/2014/main" id="{0897CECE-0F22-BA39-3AC8-ABE66D955791}"/>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056D5D5A-45E5-4924-6043-4FEE9716A8E2}"/>
              </a:ext>
            </a:extLst>
          </p:cNvPr>
          <p:cNvGraphicFramePr>
            <a:graphicFrameLocks noGrp="1"/>
          </p:cNvGraphicFramePr>
          <p:nvPr/>
        </p:nvGraphicFramePr>
        <p:xfrm>
          <a:off x="559398" y="1258350"/>
          <a:ext cx="6474975" cy="2871142"/>
        </p:xfrm>
        <a:graphic>
          <a:graphicData uri="http://schemas.openxmlformats.org/drawingml/2006/table">
            <a:tbl>
              <a:tblPr/>
              <a:tblGrid>
                <a:gridCol w="3153137">
                  <a:extLst>
                    <a:ext uri="{9D8B030D-6E8A-4147-A177-3AD203B41FA5}">
                      <a16:colId xmlns:a16="http://schemas.microsoft.com/office/drawing/2014/main" val="392872289"/>
                    </a:ext>
                  </a:extLst>
                </a:gridCol>
                <a:gridCol w="913121">
                  <a:extLst>
                    <a:ext uri="{9D8B030D-6E8A-4147-A177-3AD203B41FA5}">
                      <a16:colId xmlns:a16="http://schemas.microsoft.com/office/drawing/2014/main" val="720805078"/>
                    </a:ext>
                  </a:extLst>
                </a:gridCol>
                <a:gridCol w="913121">
                  <a:extLst>
                    <a:ext uri="{9D8B030D-6E8A-4147-A177-3AD203B41FA5}">
                      <a16:colId xmlns:a16="http://schemas.microsoft.com/office/drawing/2014/main" val="4004563198"/>
                    </a:ext>
                  </a:extLst>
                </a:gridCol>
                <a:gridCol w="747798">
                  <a:extLst>
                    <a:ext uri="{9D8B030D-6E8A-4147-A177-3AD203B41FA5}">
                      <a16:colId xmlns:a16="http://schemas.microsoft.com/office/drawing/2014/main" val="2572917834"/>
                    </a:ext>
                  </a:extLst>
                </a:gridCol>
                <a:gridCol w="747798">
                  <a:extLst>
                    <a:ext uri="{9D8B030D-6E8A-4147-A177-3AD203B41FA5}">
                      <a16:colId xmlns:a16="http://schemas.microsoft.com/office/drawing/2014/main" val="1185855185"/>
                    </a:ext>
                  </a:extLst>
                </a:gridCol>
              </a:tblGrid>
              <a:tr h="259239">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Calibri" panose="020F0502020204030204" pitchFamily="34" charset="0"/>
                        </a:rPr>
                        <a:t>FY2024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Calibri" panose="020F0502020204030204" pitchFamily="34" charset="0"/>
                        </a:rPr>
                        <a:t>FY2025</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0" i="0" u="none" strike="noStrike">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119.3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128.8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134.4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38.7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44.3(?)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45.7(?)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80.6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81.7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1" i="0" u="none" strike="noStrike" dirty="0">
                          <a:solidFill>
                            <a:srgbClr val="FF0000"/>
                          </a:solidFill>
                          <a:effectLst/>
                          <a:latin typeface="Arial" panose="020B0604020202020204" pitchFamily="34" charset="0"/>
                        </a:rPr>
                        <a:t>84.5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1" i="0" u="none" strike="noStrike" dirty="0">
                          <a:solidFill>
                            <a:srgbClr val="FF0000"/>
                          </a:solidFill>
                          <a:effectLst/>
                          <a:latin typeface="Arial" panose="020B0604020202020204" pitchFamily="34" charset="0"/>
                        </a:rPr>
                        <a:t>88.7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1"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32.4%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solidFill>
                            <a:srgbClr val="FF0000"/>
                          </a:solidFill>
                          <a:effectLst/>
                          <a:latin typeface="Arial" panose="020B0604020202020204" pitchFamily="34" charset="0"/>
                        </a:rPr>
                        <a:t>34.4%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solidFill>
                            <a:srgbClr val="FF0000"/>
                          </a:solidFill>
                          <a:effectLst/>
                          <a:latin typeface="Arial" panose="020B0604020202020204" pitchFamily="34" charset="0"/>
                        </a:rPr>
                        <a:t>34.0%?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1360293"/>
                  </a:ext>
                </a:extLst>
              </a:tr>
              <a:tr h="259239">
                <a:tc>
                  <a:txBody>
                    <a:bodyPr/>
                    <a:lstStyle/>
                    <a:p>
                      <a:pPr algn="l" fontAlgn="b"/>
                      <a:r>
                        <a:rPr lang="en-US" sz="1400" b="0" i="0" u="none" strike="noStrike" dirty="0">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1.4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1.1 </a:t>
                      </a:r>
                    </a:p>
                  </a:txBody>
                  <a:tcPr marL="7144" marR="7144" marT="7144" marB="0" anchor="b">
                    <a:lnL>
                      <a:noFill/>
                    </a:lnL>
                    <a:lnR>
                      <a:noFill/>
                    </a:lnR>
                    <a:lnT>
                      <a:noFill/>
                    </a:lnT>
                    <a:lnB>
                      <a:noFill/>
                    </a:lnB>
                  </a:tcPr>
                </a:tc>
                <a:extLst>
                  <a:ext uri="{0D108BD9-81ED-4DB2-BD59-A6C34878D82A}">
                    <a16:rowId xmlns:a16="http://schemas.microsoft.com/office/drawing/2014/main" val="1320895090"/>
                  </a:ext>
                </a:extLst>
              </a:tr>
              <a:tr h="259239">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10.5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10.7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10.7 </a:t>
                      </a:r>
                    </a:p>
                  </a:txBody>
                  <a:tcPr marL="7144" marR="7144" marT="7144" marB="0" anchor="b">
                    <a:lnL>
                      <a:noFill/>
                    </a:lnL>
                    <a:lnR>
                      <a:noFill/>
                    </a:lnR>
                    <a:lnT>
                      <a:noFill/>
                    </a:lnT>
                    <a:lnB>
                      <a:noFill/>
                    </a:lnB>
                  </a:tcPr>
                </a:tc>
                <a:extLst>
                  <a:ext uri="{0D108BD9-81ED-4DB2-BD59-A6C34878D82A}">
                    <a16:rowId xmlns:a16="http://schemas.microsoft.com/office/drawing/2014/main" val="3290275144"/>
                  </a:ext>
                </a:extLst>
              </a:tr>
              <a:tr h="259239">
                <a:tc>
                  <a:txBody>
                    <a:bodyPr/>
                    <a:lstStyle/>
                    <a:p>
                      <a:pPr algn="l" fontAlgn="b"/>
                      <a:r>
                        <a:rPr lang="en-US" sz="1400" b="0" i="0" u="none" strike="noStrike" dirty="0">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53.0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55.9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60.1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61.9 </a:t>
                      </a:r>
                    </a:p>
                  </a:txBody>
                  <a:tcPr marL="7144" marR="7144" marT="7144" marB="0" anchor="b">
                    <a:lnL>
                      <a:noFill/>
                    </a:lnL>
                    <a:lnR>
                      <a:noFill/>
                    </a:lnR>
                    <a:lnT>
                      <a:noFill/>
                    </a:lnT>
                    <a:lnB>
                      <a:noFill/>
                    </a:lnB>
                  </a:tcPr>
                </a:tc>
                <a:extLst>
                  <a:ext uri="{0D108BD9-81ED-4DB2-BD59-A6C34878D82A}">
                    <a16:rowId xmlns:a16="http://schemas.microsoft.com/office/drawing/2014/main" val="4262853183"/>
                  </a:ext>
                </a:extLst>
              </a:tr>
              <a:tr h="259239">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0.4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0.5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0.1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0.1 </a:t>
                      </a:r>
                    </a:p>
                  </a:txBody>
                  <a:tcPr marL="7144" marR="7144" marT="7144" marB="0" anchor="b">
                    <a:lnL>
                      <a:noFill/>
                    </a:lnL>
                    <a:lnR>
                      <a:noFill/>
                    </a:lnR>
                    <a:lnT>
                      <a:noFill/>
                    </a:lnT>
                    <a:lnB>
                      <a:noFill/>
                    </a:lnB>
                  </a:tcPr>
                </a:tc>
                <a:extLst>
                  <a:ext uri="{0D108BD9-81ED-4DB2-BD59-A6C34878D82A}">
                    <a16:rowId xmlns:a16="http://schemas.microsoft.com/office/drawing/2014/main" val="2867270632"/>
                  </a:ext>
                </a:extLst>
              </a:tr>
              <a:tr h="259239">
                <a:tc>
                  <a:txBody>
                    <a:bodyPr/>
                    <a:lstStyle/>
                    <a:p>
                      <a:pPr algn="l" fontAlgn="b"/>
                      <a:r>
                        <a:rPr lang="en-US" sz="1400" b="0" i="0" u="none" strike="noStrike" dirty="0">
                          <a:effectLst/>
                          <a:latin typeface="Calibri" panose="020F0502020204030204" pitchFamily="34" charset="0"/>
                        </a:rPr>
                        <a:t>  Spendable Investment Income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3.4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69424"/>
                  </a:ext>
                </a:extLst>
              </a:tr>
              <a:tr h="278752">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149.0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155.5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FF0000"/>
                          </a:solidFill>
                          <a:effectLst/>
                          <a:latin typeface="Arial" panose="020B0604020202020204" pitchFamily="34" charset="0"/>
                        </a:rPr>
                        <a:t>    160.3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FF0000"/>
                          </a:solidFill>
                          <a:effectLst/>
                          <a:latin typeface="Arial" panose="020B0604020202020204" pitchFamily="34" charset="0"/>
                        </a:rPr>
                        <a:t>    166.2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3393941"/>
                  </a:ext>
                </a:extLst>
              </a:tr>
            </a:tbl>
          </a:graphicData>
        </a:graphic>
      </p:graphicFrame>
      <p:sp>
        <p:nvSpPr>
          <p:cNvPr id="11" name="TextBox 10">
            <a:extLst>
              <a:ext uri="{FF2B5EF4-FFF2-40B4-BE49-F238E27FC236}">
                <a16:creationId xmlns:a16="http://schemas.microsoft.com/office/drawing/2014/main" id="{AE281243-9453-895B-AF35-16E11E592DAE}"/>
              </a:ext>
            </a:extLst>
          </p:cNvPr>
          <p:cNvSpPr txBox="1"/>
          <p:nvPr/>
        </p:nvSpPr>
        <p:spPr>
          <a:xfrm>
            <a:off x="5628348" y="858703"/>
            <a:ext cx="510974" cy="300082"/>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Now</a:t>
            </a:r>
          </a:p>
        </p:txBody>
      </p:sp>
      <p:sp>
        <p:nvSpPr>
          <p:cNvPr id="14" name="TextBox 13">
            <a:extLst>
              <a:ext uri="{FF2B5EF4-FFF2-40B4-BE49-F238E27FC236}">
                <a16:creationId xmlns:a16="http://schemas.microsoft.com/office/drawing/2014/main" id="{9688533C-CD96-977E-B4D2-CADE45CE918F}"/>
              </a:ext>
            </a:extLst>
          </p:cNvPr>
          <p:cNvSpPr txBox="1"/>
          <p:nvPr/>
        </p:nvSpPr>
        <p:spPr>
          <a:xfrm>
            <a:off x="2022489" y="4177315"/>
            <a:ext cx="6958572" cy="507831"/>
          </a:xfrm>
          <a:prstGeom prst="rect">
            <a:avLst/>
          </a:prstGeom>
          <a:noFill/>
        </p:spPr>
        <p:txBody>
          <a:bodyPr wrap="none" rtlCol="0">
            <a:spAutoFit/>
          </a:bodyPr>
          <a:lstStyle/>
          <a:p>
            <a:r>
              <a:rPr lang="en-US" dirty="0"/>
              <a:t>Impact = 51 faculty searches now = +26 = $2.9 M; ~3% merit raise = $2.5 M; </a:t>
            </a:r>
          </a:p>
          <a:p>
            <a:r>
              <a:rPr lang="en-US" dirty="0"/>
              <a:t>Market/equity for high turnover/low fill; Staff pay grade shift 3%; Maintenance &amp; repair </a:t>
            </a:r>
          </a:p>
        </p:txBody>
      </p:sp>
      <p:sp>
        <p:nvSpPr>
          <p:cNvPr id="5" name="TextBox 4">
            <a:extLst>
              <a:ext uri="{FF2B5EF4-FFF2-40B4-BE49-F238E27FC236}">
                <a16:creationId xmlns:a16="http://schemas.microsoft.com/office/drawing/2014/main" id="{5808130C-5EFA-3A18-2475-5367CBD8E637}"/>
              </a:ext>
            </a:extLst>
          </p:cNvPr>
          <p:cNvSpPr txBox="1"/>
          <p:nvPr/>
        </p:nvSpPr>
        <p:spPr>
          <a:xfrm>
            <a:off x="6306148" y="854873"/>
            <a:ext cx="734496" cy="300082"/>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Assume</a:t>
            </a:r>
          </a:p>
        </p:txBody>
      </p:sp>
      <p:sp>
        <p:nvSpPr>
          <p:cNvPr id="6" name="TextBox 5">
            <a:extLst>
              <a:ext uri="{FF2B5EF4-FFF2-40B4-BE49-F238E27FC236}">
                <a16:creationId xmlns:a16="http://schemas.microsoft.com/office/drawing/2014/main" id="{6EDC19FA-C704-E33B-CBE8-602C69314177}"/>
              </a:ext>
            </a:extLst>
          </p:cNvPr>
          <p:cNvSpPr txBox="1"/>
          <p:nvPr/>
        </p:nvSpPr>
        <p:spPr>
          <a:xfrm>
            <a:off x="7083365" y="1420880"/>
            <a:ext cx="2463581" cy="461665"/>
          </a:xfrm>
          <a:prstGeom prst="rect">
            <a:avLst/>
          </a:prstGeom>
          <a:noFill/>
        </p:spPr>
        <p:txBody>
          <a:bodyPr wrap="square" rtlCol="0">
            <a:spAutoFit/>
          </a:bodyPr>
          <a:lstStyle/>
          <a:p>
            <a:r>
              <a:rPr lang="en-US" sz="1200" dirty="0">
                <a:solidFill>
                  <a:srgbClr val="FF0000"/>
                </a:solidFill>
              </a:rPr>
              <a:t>FTC + 89; UG +142, Grad +52</a:t>
            </a:r>
          </a:p>
          <a:p>
            <a:r>
              <a:rPr lang="en-US" sz="1200" dirty="0">
                <a:solidFill>
                  <a:srgbClr val="FF0000"/>
                </a:solidFill>
              </a:rPr>
              <a:t>Tuition at inflation +3%</a:t>
            </a:r>
          </a:p>
        </p:txBody>
      </p:sp>
      <p:sp>
        <p:nvSpPr>
          <p:cNvPr id="7" name="TextBox 6">
            <a:extLst>
              <a:ext uri="{FF2B5EF4-FFF2-40B4-BE49-F238E27FC236}">
                <a16:creationId xmlns:a16="http://schemas.microsoft.com/office/drawing/2014/main" id="{96C08AF4-BD33-0C11-8053-B44336617BB2}"/>
              </a:ext>
            </a:extLst>
          </p:cNvPr>
          <p:cNvSpPr txBox="1"/>
          <p:nvPr/>
        </p:nvSpPr>
        <p:spPr>
          <a:xfrm>
            <a:off x="7083367" y="3108311"/>
            <a:ext cx="1505540" cy="276999"/>
          </a:xfrm>
          <a:prstGeom prst="rect">
            <a:avLst/>
          </a:prstGeom>
          <a:noFill/>
        </p:spPr>
        <p:txBody>
          <a:bodyPr wrap="none" rtlCol="0">
            <a:spAutoFit/>
          </a:bodyPr>
          <a:lstStyle/>
          <a:p>
            <a:r>
              <a:rPr lang="en-US" sz="1200" dirty="0">
                <a:solidFill>
                  <a:srgbClr val="FF0000"/>
                </a:solidFill>
              </a:rPr>
              <a:t>Governor says +3%</a:t>
            </a:r>
          </a:p>
        </p:txBody>
      </p:sp>
      <p:sp>
        <p:nvSpPr>
          <p:cNvPr id="8" name="TextBox 7">
            <a:extLst>
              <a:ext uri="{FF2B5EF4-FFF2-40B4-BE49-F238E27FC236}">
                <a16:creationId xmlns:a16="http://schemas.microsoft.com/office/drawing/2014/main" id="{572DFA20-DBEB-FB93-28BE-E006E2574F2B}"/>
              </a:ext>
            </a:extLst>
          </p:cNvPr>
          <p:cNvSpPr txBox="1"/>
          <p:nvPr/>
        </p:nvSpPr>
        <p:spPr>
          <a:xfrm>
            <a:off x="7079942" y="3899842"/>
            <a:ext cx="1455848" cy="276999"/>
          </a:xfrm>
          <a:prstGeom prst="rect">
            <a:avLst/>
          </a:prstGeom>
          <a:noFill/>
        </p:spPr>
        <p:txBody>
          <a:bodyPr wrap="none" rtlCol="0">
            <a:spAutoFit/>
          </a:bodyPr>
          <a:lstStyle/>
          <a:p>
            <a:r>
              <a:rPr lang="en-US" sz="1200" dirty="0">
                <a:solidFill>
                  <a:srgbClr val="FF0000"/>
                </a:solidFill>
              </a:rPr>
              <a:t>+5.9 million, 3.7%</a:t>
            </a:r>
          </a:p>
        </p:txBody>
      </p:sp>
      <p:sp>
        <p:nvSpPr>
          <p:cNvPr id="10" name="TextBox 9">
            <a:extLst>
              <a:ext uri="{FF2B5EF4-FFF2-40B4-BE49-F238E27FC236}">
                <a16:creationId xmlns:a16="http://schemas.microsoft.com/office/drawing/2014/main" id="{96E5BC27-1758-63DE-5347-47B0C3071097}"/>
              </a:ext>
            </a:extLst>
          </p:cNvPr>
          <p:cNvSpPr txBox="1"/>
          <p:nvPr/>
        </p:nvSpPr>
        <p:spPr>
          <a:xfrm>
            <a:off x="7103641" y="1820358"/>
            <a:ext cx="1840568" cy="276999"/>
          </a:xfrm>
          <a:prstGeom prst="rect">
            <a:avLst/>
          </a:prstGeom>
          <a:noFill/>
        </p:spPr>
        <p:txBody>
          <a:bodyPr wrap="square" rtlCol="0">
            <a:spAutoFit/>
          </a:bodyPr>
          <a:lstStyle/>
          <a:p>
            <a:r>
              <a:rPr lang="en-US" sz="1200" dirty="0">
                <a:solidFill>
                  <a:srgbClr val="FF0000"/>
                </a:solidFill>
              </a:rPr>
              <a:t>Internal discount down</a:t>
            </a:r>
          </a:p>
        </p:txBody>
      </p:sp>
    </p:spTree>
    <p:extLst>
      <p:ext uri="{BB962C8B-B14F-4D97-AF65-F5344CB8AC3E}">
        <p14:creationId xmlns:p14="http://schemas.microsoft.com/office/powerpoint/2010/main" val="30208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 Call to Order and Roll Call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P. Runnion, Secretary</a:t>
            </a:r>
          </a:p>
          <a:p>
            <a:r>
              <a:rPr lang="en-US" dirty="0"/>
              <a:t>February 22, 2024</a:t>
            </a:r>
          </a:p>
        </p:txBody>
      </p:sp>
    </p:spTree>
    <p:extLst>
      <p:ext uri="{BB962C8B-B14F-4D97-AF65-F5344CB8AC3E}">
        <p14:creationId xmlns:p14="http://schemas.microsoft.com/office/powerpoint/2010/main" val="1902058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8739-9C9A-F644-531E-FAF7ABFD3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1F4C0-56F5-A757-1362-31C84C1DBFAB}"/>
              </a:ext>
            </a:extLst>
          </p:cNvPr>
          <p:cNvSpPr>
            <a:spLocks noGrp="1"/>
          </p:cNvSpPr>
          <p:nvPr>
            <p:ph type="title"/>
          </p:nvPr>
        </p:nvSpPr>
        <p:spPr/>
        <p:txBody>
          <a:bodyPr/>
          <a:lstStyle/>
          <a:p>
            <a:r>
              <a:rPr lang="en-US" dirty="0"/>
              <a:t>FY2024 - Operating Revenue update</a:t>
            </a:r>
          </a:p>
        </p:txBody>
      </p:sp>
      <p:sp>
        <p:nvSpPr>
          <p:cNvPr id="4" name="Subtitle 3">
            <a:extLst>
              <a:ext uri="{FF2B5EF4-FFF2-40B4-BE49-F238E27FC236}">
                <a16:creationId xmlns:a16="http://schemas.microsoft.com/office/drawing/2014/main" id="{51DF4979-5588-3B75-21F5-44C45250275A}"/>
              </a:ext>
            </a:extLst>
          </p:cNvPr>
          <p:cNvSpPr>
            <a:spLocks noGrp="1"/>
          </p:cNvSpPr>
          <p:nvPr>
            <p:ph type="subTitle" idx="13"/>
          </p:nvPr>
        </p:nvSpPr>
        <p:spPr/>
        <p:txBody>
          <a:bodyPr/>
          <a:lstStyle/>
          <a:p>
            <a:r>
              <a:rPr lang="en-US" dirty="0"/>
              <a:t>Operating Funds </a:t>
            </a:r>
            <a:r>
              <a:rPr lang="en-US" sz="2100" dirty="0"/>
              <a:t>(in millions)</a:t>
            </a:r>
            <a:endParaRPr lang="en-US" dirty="0"/>
          </a:p>
        </p:txBody>
      </p:sp>
      <p:graphicFrame>
        <p:nvGraphicFramePr>
          <p:cNvPr id="3" name="Table 2">
            <a:extLst>
              <a:ext uri="{FF2B5EF4-FFF2-40B4-BE49-F238E27FC236}">
                <a16:creationId xmlns:a16="http://schemas.microsoft.com/office/drawing/2014/main" id="{451F38A2-6851-4437-5BDE-A40167FB05D3}"/>
              </a:ext>
            </a:extLst>
          </p:cNvPr>
          <p:cNvGraphicFramePr>
            <a:graphicFrameLocks noGrp="1"/>
          </p:cNvGraphicFramePr>
          <p:nvPr/>
        </p:nvGraphicFramePr>
        <p:xfrm>
          <a:off x="559398" y="1258350"/>
          <a:ext cx="6474975" cy="2871142"/>
        </p:xfrm>
        <a:graphic>
          <a:graphicData uri="http://schemas.openxmlformats.org/drawingml/2006/table">
            <a:tbl>
              <a:tblPr/>
              <a:tblGrid>
                <a:gridCol w="3153137">
                  <a:extLst>
                    <a:ext uri="{9D8B030D-6E8A-4147-A177-3AD203B41FA5}">
                      <a16:colId xmlns:a16="http://schemas.microsoft.com/office/drawing/2014/main" val="392872289"/>
                    </a:ext>
                  </a:extLst>
                </a:gridCol>
                <a:gridCol w="913121">
                  <a:extLst>
                    <a:ext uri="{9D8B030D-6E8A-4147-A177-3AD203B41FA5}">
                      <a16:colId xmlns:a16="http://schemas.microsoft.com/office/drawing/2014/main" val="720805078"/>
                    </a:ext>
                  </a:extLst>
                </a:gridCol>
                <a:gridCol w="913121">
                  <a:extLst>
                    <a:ext uri="{9D8B030D-6E8A-4147-A177-3AD203B41FA5}">
                      <a16:colId xmlns:a16="http://schemas.microsoft.com/office/drawing/2014/main" val="4004563198"/>
                    </a:ext>
                  </a:extLst>
                </a:gridCol>
                <a:gridCol w="747798">
                  <a:extLst>
                    <a:ext uri="{9D8B030D-6E8A-4147-A177-3AD203B41FA5}">
                      <a16:colId xmlns:a16="http://schemas.microsoft.com/office/drawing/2014/main" val="2572917834"/>
                    </a:ext>
                  </a:extLst>
                </a:gridCol>
                <a:gridCol w="747798">
                  <a:extLst>
                    <a:ext uri="{9D8B030D-6E8A-4147-A177-3AD203B41FA5}">
                      <a16:colId xmlns:a16="http://schemas.microsoft.com/office/drawing/2014/main" val="1185855185"/>
                    </a:ext>
                  </a:extLst>
                </a:gridCol>
              </a:tblGrid>
              <a:tr h="259239">
                <a:tc>
                  <a:txBody>
                    <a:bodyPr/>
                    <a:lstStyle/>
                    <a:p>
                      <a:pPr algn="l" fontAlgn="b"/>
                      <a:r>
                        <a:rPr lang="en-US" sz="1400" b="1" i="0" u="none" strike="noStrike">
                          <a:effectLst/>
                          <a:latin typeface="Calibri" panose="020F0502020204030204" pitchFamily="34" charset="0"/>
                        </a:rPr>
                        <a:t>Operating Revenues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Calibri" panose="020F0502020204030204" pitchFamily="34" charset="0"/>
                        </a:rPr>
                        <a:t>FY2023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Calibri" panose="020F0502020204030204" pitchFamily="34" charset="0"/>
                        </a:rPr>
                        <a:t>FY2024</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Calibri" panose="020F0502020204030204" pitchFamily="34" charset="0"/>
                        </a:rPr>
                        <a:t>FY2025</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149964"/>
                  </a:ext>
                </a:extLst>
              </a:tr>
              <a:tr h="259239">
                <a:tc>
                  <a:txBody>
                    <a:bodyPr/>
                    <a:lstStyle/>
                    <a:p>
                      <a:pPr algn="l" fontAlgn="b"/>
                      <a:r>
                        <a:rPr lang="en-US" sz="1400" b="0" i="0" u="none" strike="noStrike">
                          <a:effectLst/>
                          <a:latin typeface="Calibri" panose="020F0502020204030204" pitchFamily="34" charset="0"/>
                        </a:rPr>
                        <a:t>  Tuition and Fees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119.3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128.8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134.4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3763211"/>
                  </a:ext>
                </a:extLst>
              </a:tr>
              <a:tr h="259239">
                <a:tc>
                  <a:txBody>
                    <a:bodyPr/>
                    <a:lstStyle/>
                    <a:p>
                      <a:pPr algn="l" fontAlgn="b"/>
                      <a:r>
                        <a:rPr lang="en-US" sz="1400" b="0" i="0" u="none" strike="noStrike">
                          <a:effectLst/>
                          <a:latin typeface="Calibri" panose="020F0502020204030204" pitchFamily="34" charset="0"/>
                        </a:rPr>
                        <a:t>  Less Scholarship Allowances</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38.7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43.6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44.3(?)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45.7(?)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67302"/>
                  </a:ext>
                </a:extLst>
              </a:tr>
              <a:tr h="259239">
                <a:tc>
                  <a:txBody>
                    <a:bodyPr/>
                    <a:lstStyle/>
                    <a:p>
                      <a:pPr algn="l" fontAlgn="b"/>
                      <a:r>
                        <a:rPr lang="en-US" sz="1400" b="1" i="0" u="none" strike="noStrike" dirty="0">
                          <a:effectLst/>
                          <a:latin typeface="Calibri" panose="020F0502020204030204" pitchFamily="34" charset="0"/>
                        </a:rPr>
                        <a:t>  Net Tuition and Fees</a:t>
                      </a:r>
                    </a:p>
                  </a:txBody>
                  <a:tcPr marL="85725"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80.6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1" i="0" u="none" strike="noStrike" dirty="0">
                          <a:effectLst/>
                          <a:latin typeface="Arial" panose="020B0604020202020204" pitchFamily="34" charset="0"/>
                        </a:rPr>
                        <a:t>81.7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1" i="0" u="none" strike="noStrike" dirty="0">
                          <a:solidFill>
                            <a:srgbClr val="FF0000"/>
                          </a:solidFill>
                          <a:effectLst/>
                          <a:latin typeface="Arial" panose="020B0604020202020204" pitchFamily="34" charset="0"/>
                        </a:rPr>
                        <a:t>84.5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1" i="0" u="none" strike="noStrike" dirty="0">
                          <a:solidFill>
                            <a:srgbClr val="FF0000"/>
                          </a:solidFill>
                          <a:effectLst/>
                          <a:latin typeface="Arial" panose="020B0604020202020204" pitchFamily="34" charset="0"/>
                        </a:rPr>
                        <a:t>88.7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48520"/>
                  </a:ext>
                </a:extLst>
              </a:tr>
              <a:tr h="259239">
                <a:tc>
                  <a:txBody>
                    <a:bodyPr/>
                    <a:lstStyle/>
                    <a:p>
                      <a:pPr algn="l" fontAlgn="b"/>
                      <a:r>
                        <a:rPr lang="en-US" sz="1400" b="0" i="1" u="none" strike="noStrike">
                          <a:effectLst/>
                          <a:latin typeface="Calibri" panose="020F0502020204030204" pitchFamily="34" charset="0"/>
                        </a:rPr>
                        <a:t>  Institutional Discount Rate</a:t>
                      </a:r>
                    </a:p>
                  </a:txBody>
                  <a:tcPr marL="85725"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32.4%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effectLst/>
                          <a:latin typeface="Arial" panose="020B0604020202020204" pitchFamily="34" charset="0"/>
                        </a:rPr>
                        <a:t>34.8%</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solidFill>
                            <a:srgbClr val="FF0000"/>
                          </a:solidFill>
                          <a:effectLst/>
                          <a:latin typeface="Arial" panose="020B0604020202020204" pitchFamily="34" charset="0"/>
                        </a:rPr>
                        <a:t>34.4%</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1" u="none" strike="noStrike" dirty="0">
                          <a:solidFill>
                            <a:srgbClr val="FF0000"/>
                          </a:solidFill>
                          <a:effectLst/>
                          <a:latin typeface="Arial" panose="020B0604020202020204" pitchFamily="34" charset="0"/>
                        </a:rPr>
                        <a:t>34.0%?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1360293"/>
                  </a:ext>
                </a:extLst>
              </a:tr>
              <a:tr h="259239">
                <a:tc>
                  <a:txBody>
                    <a:bodyPr/>
                    <a:lstStyle/>
                    <a:p>
                      <a:pPr algn="l" fontAlgn="b"/>
                      <a:r>
                        <a:rPr lang="en-US" sz="1400" b="0" i="0" u="none" strike="noStrike" dirty="0">
                          <a:effectLst/>
                          <a:latin typeface="Calibri" panose="020F0502020204030204" pitchFamily="34" charset="0"/>
                        </a:rPr>
                        <a:t>  Auxiliary Enterprises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1.4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1.1 </a:t>
                      </a:r>
                    </a:p>
                  </a:txBody>
                  <a:tcPr marL="7144" marR="7144" marT="7144" marB="0" anchor="b">
                    <a:lnL>
                      <a:noFill/>
                    </a:lnL>
                    <a:lnR>
                      <a:noFill/>
                    </a:lnR>
                    <a:lnT>
                      <a:noFill/>
                    </a:lnT>
                    <a:lnB>
                      <a:noFill/>
                    </a:lnB>
                  </a:tcPr>
                </a:tc>
                <a:extLst>
                  <a:ext uri="{0D108BD9-81ED-4DB2-BD59-A6C34878D82A}">
                    <a16:rowId xmlns:a16="http://schemas.microsoft.com/office/drawing/2014/main" val="1320895090"/>
                  </a:ext>
                </a:extLst>
              </a:tr>
              <a:tr h="259239">
                <a:tc>
                  <a:txBody>
                    <a:bodyPr/>
                    <a:lstStyle/>
                    <a:p>
                      <a:pPr algn="l" fontAlgn="b"/>
                      <a:r>
                        <a:rPr lang="en-US" sz="1400" b="0" i="0" u="none" strike="noStrike">
                          <a:effectLst/>
                          <a:latin typeface="Calibri" panose="020F0502020204030204" pitchFamily="34" charset="0"/>
                        </a:rPr>
                        <a:t>  Other Operating Revenues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10.5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12.5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10.7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10.7 </a:t>
                      </a:r>
                    </a:p>
                  </a:txBody>
                  <a:tcPr marL="7144" marR="7144" marT="7144" marB="0" anchor="b">
                    <a:lnL>
                      <a:noFill/>
                    </a:lnL>
                    <a:lnR>
                      <a:noFill/>
                    </a:lnR>
                    <a:lnT>
                      <a:noFill/>
                    </a:lnT>
                    <a:lnB>
                      <a:noFill/>
                    </a:lnB>
                  </a:tcPr>
                </a:tc>
                <a:extLst>
                  <a:ext uri="{0D108BD9-81ED-4DB2-BD59-A6C34878D82A}">
                    <a16:rowId xmlns:a16="http://schemas.microsoft.com/office/drawing/2014/main" val="3290275144"/>
                  </a:ext>
                </a:extLst>
              </a:tr>
              <a:tr h="259239">
                <a:tc>
                  <a:txBody>
                    <a:bodyPr/>
                    <a:lstStyle/>
                    <a:p>
                      <a:pPr algn="l" fontAlgn="b"/>
                      <a:r>
                        <a:rPr lang="en-US" sz="1400" b="0" i="0" u="none" strike="noStrike" dirty="0">
                          <a:effectLst/>
                          <a:latin typeface="Calibri" panose="020F0502020204030204" pitchFamily="34" charset="0"/>
                        </a:rPr>
                        <a:t>  State Appropriations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53.0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55.9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60.1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61.9 </a:t>
                      </a:r>
                    </a:p>
                  </a:txBody>
                  <a:tcPr marL="7144" marR="7144" marT="7144" marB="0" anchor="b">
                    <a:lnL>
                      <a:noFill/>
                    </a:lnL>
                    <a:lnR>
                      <a:noFill/>
                    </a:lnR>
                    <a:lnT>
                      <a:noFill/>
                    </a:lnT>
                    <a:lnB>
                      <a:noFill/>
                    </a:lnB>
                  </a:tcPr>
                </a:tc>
                <a:extLst>
                  <a:ext uri="{0D108BD9-81ED-4DB2-BD59-A6C34878D82A}">
                    <a16:rowId xmlns:a16="http://schemas.microsoft.com/office/drawing/2014/main" val="4262853183"/>
                  </a:ext>
                </a:extLst>
              </a:tr>
              <a:tr h="259239">
                <a:tc>
                  <a:txBody>
                    <a:bodyPr/>
                    <a:lstStyle/>
                    <a:p>
                      <a:pPr algn="l" fontAlgn="b"/>
                      <a:r>
                        <a:rPr lang="en-US" sz="1400" b="0" i="0" u="none" strike="noStrike">
                          <a:effectLst/>
                          <a:latin typeface="Calibri" panose="020F0502020204030204" pitchFamily="34" charset="0"/>
                        </a:rPr>
                        <a:t>  Private Gifts</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0.4 </a:t>
                      </a:r>
                    </a:p>
                  </a:txBody>
                  <a:tcPr marL="7144" marR="7144" marT="7144" marB="0" anchor="b">
                    <a:lnL>
                      <a:noFill/>
                    </a:lnL>
                    <a:lnR>
                      <a:noFill/>
                    </a:lnR>
                    <a:lnT>
                      <a:noFill/>
                    </a:lnT>
                    <a:lnB>
                      <a:noFill/>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0.5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0.1 </a:t>
                      </a:r>
                    </a:p>
                  </a:txBody>
                  <a:tcPr marL="7144" marR="7144" marT="7144" marB="0" anchor="b">
                    <a:lnL>
                      <a:noFill/>
                    </a:lnL>
                    <a:lnR>
                      <a:noFill/>
                    </a:lnR>
                    <a:lnT>
                      <a:noFill/>
                    </a:lnT>
                    <a:lnB>
                      <a:noFill/>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0.1 </a:t>
                      </a:r>
                    </a:p>
                  </a:txBody>
                  <a:tcPr marL="7144" marR="7144" marT="7144" marB="0" anchor="b">
                    <a:lnL>
                      <a:noFill/>
                    </a:lnL>
                    <a:lnR>
                      <a:noFill/>
                    </a:lnR>
                    <a:lnT>
                      <a:noFill/>
                    </a:lnT>
                    <a:lnB>
                      <a:noFill/>
                    </a:lnB>
                  </a:tcPr>
                </a:tc>
                <a:extLst>
                  <a:ext uri="{0D108BD9-81ED-4DB2-BD59-A6C34878D82A}">
                    <a16:rowId xmlns:a16="http://schemas.microsoft.com/office/drawing/2014/main" val="2867270632"/>
                  </a:ext>
                </a:extLst>
              </a:tr>
              <a:tr h="259239">
                <a:tc>
                  <a:txBody>
                    <a:bodyPr/>
                    <a:lstStyle/>
                    <a:p>
                      <a:pPr algn="l" fontAlgn="b"/>
                      <a:r>
                        <a:rPr lang="en-US" sz="1400" b="0" i="0" u="none" strike="noStrike" dirty="0">
                          <a:effectLst/>
                          <a:latin typeface="Calibri" panose="020F0502020204030204" pitchFamily="34" charset="0"/>
                        </a:rPr>
                        <a:t>  Spendable Investment Income</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3.4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t>	</a:t>
                      </a:r>
                      <a:r>
                        <a:rPr lang="en-US" sz="1100" b="0" i="0" u="none" strike="noStrike" dirty="0">
                          <a:effectLst/>
                          <a:latin typeface="Arial" panose="020B0604020202020204" pitchFamily="34" charset="0"/>
                        </a:rPr>
                        <a:t>3.6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tabLst>
                          <a:tab pos="400050" algn="dec"/>
                        </a:tabLst>
                      </a:pPr>
                      <a:r>
                        <a:rPr lang="en-US" sz="1100" dirty="0">
                          <a:solidFill>
                            <a:srgbClr val="FF0000"/>
                          </a:solidFill>
                        </a:rPr>
                        <a:t>	</a:t>
                      </a:r>
                      <a:r>
                        <a:rPr lang="en-US" sz="1100" b="0" i="0" u="none" strike="noStrike" dirty="0">
                          <a:solidFill>
                            <a:srgbClr val="FF0000"/>
                          </a:solidFill>
                          <a:effectLst/>
                          <a:latin typeface="Arial" panose="020B0604020202020204" pitchFamily="34" charset="0"/>
                        </a:rPr>
                        <a:t>3.7</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69424"/>
                  </a:ext>
                </a:extLst>
              </a:tr>
              <a:tr h="278752">
                <a:tc>
                  <a:txBody>
                    <a:bodyPr/>
                    <a:lstStyle/>
                    <a:p>
                      <a:pPr algn="l" fontAlgn="b"/>
                      <a:r>
                        <a:rPr lang="en-US" sz="1400" b="1" i="0" u="none" strike="noStrike">
                          <a:effectLst/>
                          <a:latin typeface="Calibri" panose="020F0502020204030204" pitchFamily="34" charset="0"/>
                        </a:rPr>
                        <a:t>Total Operating Revenues</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149.0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latin typeface="Arial" panose="020B0604020202020204" pitchFamily="34" charset="0"/>
                        </a:rPr>
                        <a:t>    155.5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FF0000"/>
                          </a:solidFill>
                          <a:effectLst/>
                          <a:latin typeface="Arial" panose="020B0604020202020204" pitchFamily="34" charset="0"/>
                        </a:rPr>
                        <a:t>    160.3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FF0000"/>
                          </a:solidFill>
                          <a:effectLst/>
                          <a:latin typeface="Arial" panose="020B0604020202020204" pitchFamily="34" charset="0"/>
                        </a:rPr>
                        <a:t>    166.2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3393941"/>
                  </a:ext>
                </a:extLst>
              </a:tr>
            </a:tbl>
          </a:graphicData>
        </a:graphic>
      </p:graphicFrame>
      <p:sp>
        <p:nvSpPr>
          <p:cNvPr id="11" name="TextBox 10">
            <a:extLst>
              <a:ext uri="{FF2B5EF4-FFF2-40B4-BE49-F238E27FC236}">
                <a16:creationId xmlns:a16="http://schemas.microsoft.com/office/drawing/2014/main" id="{F9230DA2-C092-2794-D6B0-811AA0767BC1}"/>
              </a:ext>
            </a:extLst>
          </p:cNvPr>
          <p:cNvSpPr txBox="1"/>
          <p:nvPr/>
        </p:nvSpPr>
        <p:spPr>
          <a:xfrm>
            <a:off x="5628348" y="858703"/>
            <a:ext cx="510974" cy="300082"/>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Now</a:t>
            </a:r>
          </a:p>
        </p:txBody>
      </p:sp>
      <p:sp>
        <p:nvSpPr>
          <p:cNvPr id="14" name="TextBox 13">
            <a:extLst>
              <a:ext uri="{FF2B5EF4-FFF2-40B4-BE49-F238E27FC236}">
                <a16:creationId xmlns:a16="http://schemas.microsoft.com/office/drawing/2014/main" id="{776FD809-759A-75A3-2D38-BE08C8341795}"/>
              </a:ext>
            </a:extLst>
          </p:cNvPr>
          <p:cNvSpPr txBox="1"/>
          <p:nvPr/>
        </p:nvSpPr>
        <p:spPr>
          <a:xfrm>
            <a:off x="2022489" y="4177315"/>
            <a:ext cx="6958572" cy="507831"/>
          </a:xfrm>
          <a:prstGeom prst="rect">
            <a:avLst/>
          </a:prstGeom>
          <a:noFill/>
        </p:spPr>
        <p:txBody>
          <a:bodyPr wrap="none" rtlCol="0">
            <a:spAutoFit/>
          </a:bodyPr>
          <a:lstStyle/>
          <a:p>
            <a:r>
              <a:rPr lang="en-US" dirty="0"/>
              <a:t>Impact = 51 faculty searches now = +26 = $2.9 M; ~3% merit raise = $2.5 M; </a:t>
            </a:r>
          </a:p>
          <a:p>
            <a:r>
              <a:rPr lang="en-US" dirty="0"/>
              <a:t>Market/equity for high turnover/low fill; Staff pay grade shift 3%; Maintenance &amp; repair </a:t>
            </a:r>
          </a:p>
        </p:txBody>
      </p:sp>
      <p:sp>
        <p:nvSpPr>
          <p:cNvPr id="5" name="TextBox 4">
            <a:extLst>
              <a:ext uri="{FF2B5EF4-FFF2-40B4-BE49-F238E27FC236}">
                <a16:creationId xmlns:a16="http://schemas.microsoft.com/office/drawing/2014/main" id="{576312B6-999F-5B35-A551-4DAB31C8BC69}"/>
              </a:ext>
            </a:extLst>
          </p:cNvPr>
          <p:cNvSpPr txBox="1"/>
          <p:nvPr/>
        </p:nvSpPr>
        <p:spPr>
          <a:xfrm>
            <a:off x="6306148" y="854873"/>
            <a:ext cx="734496" cy="300082"/>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Assume</a:t>
            </a:r>
          </a:p>
        </p:txBody>
      </p:sp>
      <p:sp>
        <p:nvSpPr>
          <p:cNvPr id="6" name="TextBox 5">
            <a:extLst>
              <a:ext uri="{FF2B5EF4-FFF2-40B4-BE49-F238E27FC236}">
                <a16:creationId xmlns:a16="http://schemas.microsoft.com/office/drawing/2014/main" id="{78C89C88-E4CE-A9AA-95A3-6621A04E98E7}"/>
              </a:ext>
            </a:extLst>
          </p:cNvPr>
          <p:cNvSpPr txBox="1"/>
          <p:nvPr/>
        </p:nvSpPr>
        <p:spPr>
          <a:xfrm>
            <a:off x="7083365" y="1420880"/>
            <a:ext cx="2463581" cy="461665"/>
          </a:xfrm>
          <a:prstGeom prst="rect">
            <a:avLst/>
          </a:prstGeom>
          <a:noFill/>
        </p:spPr>
        <p:txBody>
          <a:bodyPr wrap="square" rtlCol="0">
            <a:spAutoFit/>
          </a:bodyPr>
          <a:lstStyle/>
          <a:p>
            <a:r>
              <a:rPr lang="en-US" sz="1200" dirty="0">
                <a:solidFill>
                  <a:srgbClr val="FF0000"/>
                </a:solidFill>
              </a:rPr>
              <a:t>FTC + 89; UG +142, Grad +52</a:t>
            </a:r>
          </a:p>
          <a:p>
            <a:r>
              <a:rPr lang="en-US" sz="1200" dirty="0">
                <a:solidFill>
                  <a:srgbClr val="FF0000"/>
                </a:solidFill>
              </a:rPr>
              <a:t>Tuition at inflation +3%</a:t>
            </a:r>
          </a:p>
        </p:txBody>
      </p:sp>
      <p:sp>
        <p:nvSpPr>
          <p:cNvPr id="7" name="TextBox 6">
            <a:extLst>
              <a:ext uri="{FF2B5EF4-FFF2-40B4-BE49-F238E27FC236}">
                <a16:creationId xmlns:a16="http://schemas.microsoft.com/office/drawing/2014/main" id="{75F94323-D23B-8C55-D35E-E70879FD7DDF}"/>
              </a:ext>
            </a:extLst>
          </p:cNvPr>
          <p:cNvSpPr txBox="1"/>
          <p:nvPr/>
        </p:nvSpPr>
        <p:spPr>
          <a:xfrm>
            <a:off x="7083367" y="3108311"/>
            <a:ext cx="1505540" cy="276999"/>
          </a:xfrm>
          <a:prstGeom prst="rect">
            <a:avLst/>
          </a:prstGeom>
          <a:noFill/>
        </p:spPr>
        <p:txBody>
          <a:bodyPr wrap="none" rtlCol="0">
            <a:spAutoFit/>
          </a:bodyPr>
          <a:lstStyle/>
          <a:p>
            <a:r>
              <a:rPr lang="en-US" sz="1200" dirty="0">
                <a:solidFill>
                  <a:srgbClr val="FF0000"/>
                </a:solidFill>
              </a:rPr>
              <a:t>Governor says +3%</a:t>
            </a:r>
          </a:p>
        </p:txBody>
      </p:sp>
      <p:sp>
        <p:nvSpPr>
          <p:cNvPr id="8" name="TextBox 7">
            <a:extLst>
              <a:ext uri="{FF2B5EF4-FFF2-40B4-BE49-F238E27FC236}">
                <a16:creationId xmlns:a16="http://schemas.microsoft.com/office/drawing/2014/main" id="{827CA350-6C19-5519-3C94-E472B3BACC10}"/>
              </a:ext>
            </a:extLst>
          </p:cNvPr>
          <p:cNvSpPr txBox="1"/>
          <p:nvPr/>
        </p:nvSpPr>
        <p:spPr>
          <a:xfrm>
            <a:off x="7079942" y="3899842"/>
            <a:ext cx="1455848" cy="276999"/>
          </a:xfrm>
          <a:prstGeom prst="rect">
            <a:avLst/>
          </a:prstGeom>
          <a:noFill/>
        </p:spPr>
        <p:txBody>
          <a:bodyPr wrap="none" rtlCol="0">
            <a:spAutoFit/>
          </a:bodyPr>
          <a:lstStyle/>
          <a:p>
            <a:r>
              <a:rPr lang="en-US" sz="1200" dirty="0">
                <a:solidFill>
                  <a:srgbClr val="FF0000"/>
                </a:solidFill>
              </a:rPr>
              <a:t>+5.9 million, 3.7%</a:t>
            </a:r>
          </a:p>
        </p:txBody>
      </p:sp>
      <p:sp>
        <p:nvSpPr>
          <p:cNvPr id="10" name="TextBox 9">
            <a:extLst>
              <a:ext uri="{FF2B5EF4-FFF2-40B4-BE49-F238E27FC236}">
                <a16:creationId xmlns:a16="http://schemas.microsoft.com/office/drawing/2014/main" id="{A456F805-C68D-0AD3-74B0-473758794AE0}"/>
              </a:ext>
            </a:extLst>
          </p:cNvPr>
          <p:cNvSpPr txBox="1"/>
          <p:nvPr/>
        </p:nvSpPr>
        <p:spPr>
          <a:xfrm>
            <a:off x="7103641" y="1820358"/>
            <a:ext cx="1840568" cy="276999"/>
          </a:xfrm>
          <a:prstGeom prst="rect">
            <a:avLst/>
          </a:prstGeom>
          <a:noFill/>
        </p:spPr>
        <p:txBody>
          <a:bodyPr wrap="square" rtlCol="0">
            <a:spAutoFit/>
          </a:bodyPr>
          <a:lstStyle/>
          <a:p>
            <a:r>
              <a:rPr lang="en-US" sz="1200" dirty="0">
                <a:solidFill>
                  <a:srgbClr val="FF0000"/>
                </a:solidFill>
              </a:rPr>
              <a:t>Internal discount down</a:t>
            </a:r>
          </a:p>
        </p:txBody>
      </p:sp>
      <p:pic>
        <p:nvPicPr>
          <p:cNvPr id="9" name="Picture 8" descr="A screenshot of a graph&#10;&#10;Description automatically generated">
            <a:extLst>
              <a:ext uri="{FF2B5EF4-FFF2-40B4-BE49-F238E27FC236}">
                <a16:creationId xmlns:a16="http://schemas.microsoft.com/office/drawing/2014/main" id="{34CBE6E9-3018-E36A-13BE-34EFBDD59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53" y="841360"/>
            <a:ext cx="6763820" cy="3802546"/>
          </a:xfrm>
          <a:prstGeom prst="rect">
            <a:avLst/>
          </a:prstGeom>
        </p:spPr>
      </p:pic>
      <p:sp>
        <p:nvSpPr>
          <p:cNvPr id="12" name="Arrow: Right 11">
            <a:extLst>
              <a:ext uri="{FF2B5EF4-FFF2-40B4-BE49-F238E27FC236}">
                <a16:creationId xmlns:a16="http://schemas.microsoft.com/office/drawing/2014/main" id="{96947323-A94E-8A87-D7D2-6F84F0F164B0}"/>
              </a:ext>
            </a:extLst>
          </p:cNvPr>
          <p:cNvSpPr/>
          <p:nvPr/>
        </p:nvSpPr>
        <p:spPr>
          <a:xfrm>
            <a:off x="3019981" y="3246810"/>
            <a:ext cx="186267" cy="3420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0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600" decel="100000"/>
                                        <p:tgtEl>
                                          <p:spTgt spid="12"/>
                                        </p:tgtEl>
                                      </p:cBhvr>
                                    </p:animEffect>
                                    <p:anim calcmode="lin" valueType="num">
                                      <p:cBhvr>
                                        <p:cTn id="13" dur="1600" decel="100000" fill="hold"/>
                                        <p:tgtEl>
                                          <p:spTgt spid="12"/>
                                        </p:tgtEl>
                                        <p:attrNameLst>
                                          <p:attrName>style.rotation</p:attrName>
                                        </p:attrNameLst>
                                      </p:cBhvr>
                                      <p:tavLst>
                                        <p:tav tm="0">
                                          <p:val>
                                            <p:fltVal val="-90"/>
                                          </p:val>
                                        </p:tav>
                                        <p:tav tm="100000">
                                          <p:val>
                                            <p:fltVal val="0"/>
                                          </p:val>
                                        </p:tav>
                                      </p:tavLst>
                                    </p:anim>
                                    <p:anim calcmode="lin" valueType="num">
                                      <p:cBhvr>
                                        <p:cTn id="14" dur="1600" decel="100000" fill="hold"/>
                                        <p:tgtEl>
                                          <p:spTgt spid="12"/>
                                        </p:tgtEl>
                                        <p:attrNameLst>
                                          <p:attrName>ppt_x</p:attrName>
                                        </p:attrNameLst>
                                      </p:cBhvr>
                                      <p:tavLst>
                                        <p:tav tm="0">
                                          <p:val>
                                            <p:strVal val="#ppt_x+0.4"/>
                                          </p:val>
                                        </p:tav>
                                        <p:tav tm="100000">
                                          <p:val>
                                            <p:strVal val="#ppt_x-0.05"/>
                                          </p:val>
                                        </p:tav>
                                      </p:tavLst>
                                    </p:anim>
                                    <p:anim calcmode="lin" valueType="num">
                                      <p:cBhvr>
                                        <p:cTn id="15" dur="1600" decel="100000" fill="hold"/>
                                        <p:tgtEl>
                                          <p:spTgt spid="12"/>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12"/>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15253" cy="1307592"/>
          </a:xfrm>
        </p:spPr>
        <p:txBody>
          <a:bodyPr/>
          <a:lstStyle/>
          <a:p>
            <a:r>
              <a:rPr lang="en-US" dirty="0"/>
              <a:t>VI. Reports of Standing Committees</a:t>
            </a:r>
          </a:p>
          <a:p>
            <a:pPr marL="1211580" lvl="3" indent="-742950">
              <a:buClr>
                <a:schemeClr val="bg1"/>
              </a:buClr>
              <a:buFont typeface="+mj-lt"/>
              <a:buAutoNum type="alphaUcPeriod" startAt="3"/>
            </a:pPr>
            <a:r>
              <a:rPr lang="en-US" sz="3600" dirty="0"/>
              <a:t>Committee for Effective Teaching</a:t>
            </a:r>
          </a:p>
          <a:p>
            <a:pPr marL="468630" lvl="3" indent="0">
              <a:buClr>
                <a:schemeClr val="bg1"/>
              </a:buClr>
              <a:buNone/>
            </a:pPr>
            <a:r>
              <a:rPr lang="en-US" sz="3600" dirty="0"/>
              <a:t>		D. Burns</a:t>
            </a:r>
          </a:p>
        </p:txBody>
      </p:sp>
    </p:spTree>
    <p:extLst>
      <p:ext uri="{BB962C8B-B14F-4D97-AF65-F5344CB8AC3E}">
        <p14:creationId xmlns:p14="http://schemas.microsoft.com/office/powerpoint/2010/main" val="263087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F004-1E84-1643-AE16-0EFD8435AD86}"/>
              </a:ext>
            </a:extLst>
          </p:cNvPr>
          <p:cNvSpPr>
            <a:spLocks noGrp="1"/>
          </p:cNvSpPr>
          <p:nvPr>
            <p:ph type="title"/>
          </p:nvPr>
        </p:nvSpPr>
        <p:spPr/>
        <p:txBody>
          <a:bodyPr/>
          <a:lstStyle/>
          <a:p>
            <a:r>
              <a:rPr lang="en-US" dirty="0"/>
              <a:t>SET Data Access Policy</a:t>
            </a:r>
          </a:p>
        </p:txBody>
      </p:sp>
      <p:sp>
        <p:nvSpPr>
          <p:cNvPr id="3" name="Content Placeholder 2">
            <a:extLst>
              <a:ext uri="{FF2B5EF4-FFF2-40B4-BE49-F238E27FC236}">
                <a16:creationId xmlns:a16="http://schemas.microsoft.com/office/drawing/2014/main" id="{0065B7B3-EEB1-8242-81FB-239D05A365BA}"/>
              </a:ext>
            </a:extLst>
          </p:cNvPr>
          <p:cNvSpPr>
            <a:spLocks noGrp="1"/>
          </p:cNvSpPr>
          <p:nvPr>
            <p:ph idx="1"/>
          </p:nvPr>
        </p:nvSpPr>
        <p:spPr/>
        <p:txBody>
          <a:bodyPr>
            <a:normAutofit/>
          </a:bodyPr>
          <a:lstStyle/>
          <a:p>
            <a:pPr lvl="1"/>
            <a:r>
              <a:rPr lang="en-US" sz="1700" dirty="0"/>
              <a:t>Department chairs and above (administration) already have access to Student Evaluation of Teaching (SET) survey data (both numeric and open response)</a:t>
            </a:r>
          </a:p>
          <a:p>
            <a:pPr lvl="1"/>
            <a:r>
              <a:rPr lang="en-US" sz="1700" dirty="0"/>
              <a:t>Some departments on campus have requested that specific additional personnel be granted access to this data for job task relevant reasons</a:t>
            </a:r>
          </a:p>
          <a:p>
            <a:pPr lvl="1"/>
            <a:r>
              <a:rPr lang="en-US" sz="1700" dirty="0"/>
              <a:t>Rather than having a one-size-fits-all solution, the CET voted (12-1-2) to allow departments to set their own policies, as approved by their faculty</a:t>
            </a:r>
          </a:p>
          <a:p>
            <a:pPr lvl="1"/>
            <a:r>
              <a:rPr lang="en-US" sz="1700" dirty="0"/>
              <a:t>We opted for a conservative 2/3 majority requirement to protect faculty who may feel threatened</a:t>
            </a:r>
          </a:p>
        </p:txBody>
      </p:sp>
      <p:sp>
        <p:nvSpPr>
          <p:cNvPr id="4" name="Footer Placeholder 3">
            <a:extLst>
              <a:ext uri="{FF2B5EF4-FFF2-40B4-BE49-F238E27FC236}">
                <a16:creationId xmlns:a16="http://schemas.microsoft.com/office/drawing/2014/main" id="{25E6BD6F-833E-A241-B4B6-766646793B2D}"/>
              </a:ext>
            </a:extLst>
          </p:cNvPr>
          <p:cNvSpPr>
            <a:spLocks noGrp="1"/>
          </p:cNvSpPr>
          <p:nvPr>
            <p:ph type="ftr" sz="quarter" idx="3"/>
          </p:nvPr>
        </p:nvSpPr>
        <p:spPr/>
        <p:txBody>
          <a:bodyPr/>
          <a:lstStyle/>
          <a:p>
            <a:r>
              <a:rPr lang="en-US"/>
              <a:t>Missouri University of Science and Technology</a:t>
            </a:r>
            <a:endParaRPr lang="en-US" dirty="0"/>
          </a:p>
        </p:txBody>
      </p:sp>
    </p:spTree>
    <p:extLst>
      <p:ext uri="{BB962C8B-B14F-4D97-AF65-F5344CB8AC3E}">
        <p14:creationId xmlns:p14="http://schemas.microsoft.com/office/powerpoint/2010/main" val="11738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F004-1E84-1643-AE16-0EFD8435AD86}"/>
              </a:ext>
            </a:extLst>
          </p:cNvPr>
          <p:cNvSpPr>
            <a:spLocks noGrp="1"/>
          </p:cNvSpPr>
          <p:nvPr>
            <p:ph type="title"/>
          </p:nvPr>
        </p:nvSpPr>
        <p:spPr/>
        <p:txBody>
          <a:bodyPr/>
          <a:lstStyle/>
          <a:p>
            <a:r>
              <a:rPr lang="en-US" dirty="0"/>
              <a:t>SET Data Access Policy</a:t>
            </a:r>
          </a:p>
        </p:txBody>
      </p:sp>
      <p:sp>
        <p:nvSpPr>
          <p:cNvPr id="3" name="Content Placeholder 2">
            <a:extLst>
              <a:ext uri="{FF2B5EF4-FFF2-40B4-BE49-F238E27FC236}">
                <a16:creationId xmlns:a16="http://schemas.microsoft.com/office/drawing/2014/main" id="{0065B7B3-EEB1-8242-81FB-239D05A365BA}"/>
              </a:ext>
            </a:extLst>
          </p:cNvPr>
          <p:cNvSpPr>
            <a:spLocks noGrp="1"/>
          </p:cNvSpPr>
          <p:nvPr>
            <p:ph idx="1"/>
          </p:nvPr>
        </p:nvSpPr>
        <p:spPr/>
        <p:txBody>
          <a:bodyPr>
            <a:normAutofit/>
          </a:bodyPr>
          <a:lstStyle/>
          <a:p>
            <a:pPr lvl="1"/>
            <a:r>
              <a:rPr lang="en-US" dirty="0"/>
              <a:t>If a department wants to grant access to Student Evaluation of Teaching (SET) data to someone other than the department chair and administration (e.g. an assistant chair), their department faculty needs to approve such access with a 2/3 super-majority vote. They should have separate votes for access to quantitative data versus student comments. </a:t>
            </a:r>
            <a:r>
              <a:rPr lang="en-US"/>
              <a:t>Such access will continue to be granted to whomever is in that position unless the department has another vote that does not have 2/3 support for continuing to provide them access.</a:t>
            </a:r>
            <a:endParaRPr lang="en-US" dirty="0"/>
          </a:p>
        </p:txBody>
      </p:sp>
      <p:sp>
        <p:nvSpPr>
          <p:cNvPr id="4" name="Footer Placeholder 3">
            <a:extLst>
              <a:ext uri="{FF2B5EF4-FFF2-40B4-BE49-F238E27FC236}">
                <a16:creationId xmlns:a16="http://schemas.microsoft.com/office/drawing/2014/main" id="{25E6BD6F-833E-A241-B4B6-766646793B2D}"/>
              </a:ext>
            </a:extLst>
          </p:cNvPr>
          <p:cNvSpPr>
            <a:spLocks noGrp="1"/>
          </p:cNvSpPr>
          <p:nvPr>
            <p:ph type="ftr" sz="quarter" idx="3"/>
          </p:nvPr>
        </p:nvSpPr>
        <p:spPr/>
        <p:txBody>
          <a:bodyPr/>
          <a:lstStyle/>
          <a:p>
            <a:r>
              <a:rPr lang="en-US"/>
              <a:t>Missouri University of Science and Technology</a:t>
            </a:r>
            <a:endParaRPr lang="en-US" dirty="0"/>
          </a:p>
        </p:txBody>
      </p:sp>
      <p:sp>
        <p:nvSpPr>
          <p:cNvPr id="5" name="Subtitle 4">
            <a:extLst>
              <a:ext uri="{FF2B5EF4-FFF2-40B4-BE49-F238E27FC236}">
                <a16:creationId xmlns:a16="http://schemas.microsoft.com/office/drawing/2014/main" id="{9A25DCB6-8055-9F48-B3E2-84EA80D81CFE}"/>
              </a:ext>
            </a:extLst>
          </p:cNvPr>
          <p:cNvSpPr>
            <a:spLocks noGrp="1"/>
          </p:cNvSpPr>
          <p:nvPr>
            <p:ph type="subTitle" idx="13"/>
          </p:nvPr>
        </p:nvSpPr>
        <p:spPr/>
        <p:txBody>
          <a:bodyPr/>
          <a:lstStyle/>
          <a:p>
            <a:r>
              <a:rPr lang="en-US" dirty="0"/>
              <a:t>Motion</a:t>
            </a:r>
          </a:p>
        </p:txBody>
      </p:sp>
    </p:spTree>
    <p:extLst>
      <p:ext uri="{BB962C8B-B14F-4D97-AF65-F5344CB8AC3E}">
        <p14:creationId xmlns:p14="http://schemas.microsoft.com/office/powerpoint/2010/main" val="11454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679048" cy="1307592"/>
          </a:xfrm>
        </p:spPr>
        <p:txBody>
          <a:bodyPr/>
          <a:lstStyle/>
          <a:p>
            <a:r>
              <a:rPr lang="en-US" dirty="0"/>
              <a:t>VI. Reports of Standing Committees</a:t>
            </a:r>
          </a:p>
          <a:p>
            <a:pPr marL="1211580" lvl="3" indent="-742950">
              <a:buClr>
                <a:schemeClr val="bg1"/>
              </a:buClr>
              <a:buFont typeface="+mj-lt"/>
              <a:buAutoNum type="alphaUcPeriod" startAt="4"/>
            </a:pPr>
            <a:r>
              <a:rPr lang="en-US" sz="3600" dirty="0"/>
              <a:t>ITCC</a:t>
            </a:r>
          </a:p>
          <a:p>
            <a:pPr marL="468630" lvl="3" indent="0">
              <a:buClr>
                <a:schemeClr val="bg1"/>
              </a:buClr>
              <a:buNone/>
            </a:pPr>
            <a:r>
              <a:rPr lang="en-US" sz="3600" dirty="0"/>
              <a:t>		P. Koob</a:t>
            </a:r>
          </a:p>
        </p:txBody>
      </p:sp>
    </p:spTree>
    <p:extLst>
      <p:ext uri="{BB962C8B-B14F-4D97-AF65-F5344CB8AC3E}">
        <p14:creationId xmlns:p14="http://schemas.microsoft.com/office/powerpoint/2010/main" val="1678278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p>
        </p:txBody>
      </p:sp>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a:t>Cybersecurity Awareness 2</a:t>
            </a:r>
          </a:p>
        </p:txBody>
      </p:sp>
      <p:sp>
        <p:nvSpPr>
          <p:cNvPr id="10" name="Subtitle 9">
            <a:extLst>
              <a:ext uri="{FF2B5EF4-FFF2-40B4-BE49-F238E27FC236}">
                <a16:creationId xmlns:a16="http://schemas.microsoft.com/office/drawing/2014/main" id="{1BC656A0-7150-34D1-3706-F4692DA83BEC}"/>
              </a:ext>
            </a:extLst>
          </p:cNvPr>
          <p:cNvSpPr>
            <a:spLocks noGrp="1"/>
          </p:cNvSpPr>
          <p:nvPr>
            <p:ph type="subTitle" idx="14"/>
          </p:nvPr>
        </p:nvSpPr>
        <p:spPr/>
        <p:txBody>
          <a:bodyPr/>
          <a:lstStyle/>
          <a:p>
            <a:r>
              <a:rPr lang="en-US" dirty="0"/>
              <a:t>Phishing</a:t>
            </a:r>
          </a:p>
        </p:txBody>
      </p:sp>
      <p:pic>
        <p:nvPicPr>
          <p:cNvPr id="11" name="Content Placeholder 10">
            <a:extLst>
              <a:ext uri="{FF2B5EF4-FFF2-40B4-BE49-F238E27FC236}">
                <a16:creationId xmlns:a16="http://schemas.microsoft.com/office/drawing/2014/main" id="{442C202C-2170-8500-7FE8-414DF6D67A3F}"/>
              </a:ext>
            </a:extLst>
          </p:cNvPr>
          <p:cNvPicPr>
            <a:picLocks noGrp="1" noChangeAspect="1"/>
          </p:cNvPicPr>
          <p:nvPr>
            <p:ph idx="1"/>
          </p:nvPr>
        </p:nvPicPr>
        <p:blipFill>
          <a:blip r:embed="rId2"/>
          <a:stretch>
            <a:fillRect/>
          </a:stretch>
        </p:blipFill>
        <p:spPr>
          <a:xfrm>
            <a:off x="393700" y="1832529"/>
            <a:ext cx="4041775" cy="2057879"/>
          </a:xfrm>
        </p:spPr>
      </p:pic>
      <p:sp>
        <p:nvSpPr>
          <p:cNvPr id="13" name="Content Placeholder 12">
            <a:extLst>
              <a:ext uri="{FF2B5EF4-FFF2-40B4-BE49-F238E27FC236}">
                <a16:creationId xmlns:a16="http://schemas.microsoft.com/office/drawing/2014/main" id="{A6F63597-04A3-8ECC-5D99-7AF6D4346036}"/>
              </a:ext>
            </a:extLst>
          </p:cNvPr>
          <p:cNvSpPr>
            <a:spLocks noGrp="1"/>
          </p:cNvSpPr>
          <p:nvPr>
            <p:ph sz="quarter" idx="13"/>
          </p:nvPr>
        </p:nvSpPr>
        <p:spPr/>
        <p:txBody>
          <a:bodyPr>
            <a:normAutofit/>
          </a:bodyPr>
          <a:lstStyle/>
          <a:p>
            <a:pPr lvl="1"/>
            <a:r>
              <a:rPr lang="en-US"/>
              <a:t>Confidence​</a:t>
            </a:r>
          </a:p>
          <a:p>
            <a:pPr lvl="1"/>
            <a:r>
              <a:rPr lang="en-US"/>
              <a:t>Time pressure​</a:t>
            </a:r>
          </a:p>
          <a:p>
            <a:pPr lvl="1"/>
            <a:r>
              <a:rPr lang="en-US"/>
              <a:t>Isolation​</a:t>
            </a:r>
          </a:p>
        </p:txBody>
      </p:sp>
    </p:spTree>
    <p:extLst>
      <p:ext uri="{BB962C8B-B14F-4D97-AF65-F5344CB8AC3E}">
        <p14:creationId xmlns:p14="http://schemas.microsoft.com/office/powerpoint/2010/main" val="2703380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p>
        </p:txBody>
      </p:sp>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a:t>Cybersecurity Awareness 2</a:t>
            </a:r>
          </a:p>
        </p:txBody>
      </p:sp>
      <p:sp>
        <p:nvSpPr>
          <p:cNvPr id="10" name="Subtitle 9">
            <a:extLst>
              <a:ext uri="{FF2B5EF4-FFF2-40B4-BE49-F238E27FC236}">
                <a16:creationId xmlns:a16="http://schemas.microsoft.com/office/drawing/2014/main" id="{1BC656A0-7150-34D1-3706-F4692DA83BEC}"/>
              </a:ext>
            </a:extLst>
          </p:cNvPr>
          <p:cNvSpPr>
            <a:spLocks noGrp="1"/>
          </p:cNvSpPr>
          <p:nvPr>
            <p:ph type="subTitle" idx="14"/>
          </p:nvPr>
        </p:nvSpPr>
        <p:spPr/>
        <p:txBody>
          <a:bodyPr/>
          <a:lstStyle/>
          <a:p>
            <a:r>
              <a:rPr lang="en-US"/>
              <a:t>Phishing</a:t>
            </a:r>
            <a:endParaRPr lang="en-US" dirty="0"/>
          </a:p>
        </p:txBody>
      </p:sp>
      <p:pic>
        <p:nvPicPr>
          <p:cNvPr id="11" name="Content Placeholder 10">
            <a:extLst>
              <a:ext uri="{FF2B5EF4-FFF2-40B4-BE49-F238E27FC236}">
                <a16:creationId xmlns:a16="http://schemas.microsoft.com/office/drawing/2014/main" id="{442C202C-2170-8500-7FE8-414DF6D67A3F}"/>
              </a:ext>
            </a:extLst>
          </p:cNvPr>
          <p:cNvPicPr>
            <a:picLocks noGrp="1" noChangeAspect="1"/>
          </p:cNvPicPr>
          <p:nvPr>
            <p:ph idx="1"/>
          </p:nvPr>
        </p:nvPicPr>
        <p:blipFill>
          <a:blip r:embed="rId2"/>
          <a:stretch>
            <a:fillRect/>
          </a:stretch>
        </p:blipFill>
        <p:spPr>
          <a:xfrm>
            <a:off x="393700" y="1832529"/>
            <a:ext cx="4041775" cy="2057879"/>
          </a:xfrm>
        </p:spPr>
      </p:pic>
      <p:sp>
        <p:nvSpPr>
          <p:cNvPr id="13" name="Content Placeholder 12">
            <a:extLst>
              <a:ext uri="{FF2B5EF4-FFF2-40B4-BE49-F238E27FC236}">
                <a16:creationId xmlns:a16="http://schemas.microsoft.com/office/drawing/2014/main" id="{A6F63597-04A3-8ECC-5D99-7AF6D4346036}"/>
              </a:ext>
            </a:extLst>
          </p:cNvPr>
          <p:cNvSpPr>
            <a:spLocks noGrp="1"/>
          </p:cNvSpPr>
          <p:nvPr>
            <p:ph sz="quarter" idx="13"/>
          </p:nvPr>
        </p:nvSpPr>
        <p:spPr/>
        <p:txBody>
          <a:bodyPr>
            <a:normAutofit lnSpcReduction="10000"/>
          </a:bodyPr>
          <a:lstStyle/>
          <a:p>
            <a:pPr lvl="1"/>
            <a:r>
              <a:rPr lang="en-US"/>
              <a:t>Social Engineering your confidence.</a:t>
            </a:r>
          </a:p>
          <a:p>
            <a:pPr lvl="1"/>
            <a:endParaRPr lang="en-US"/>
          </a:p>
          <a:p>
            <a:pPr lvl="1"/>
            <a:r>
              <a:rPr lang="en-US"/>
              <a:t>Not an S&amp;T email</a:t>
            </a:r>
          </a:p>
          <a:p>
            <a:pPr lvl="1"/>
            <a:r>
              <a:rPr lang="en-US"/>
              <a:t>The Banner!</a:t>
            </a:r>
          </a:p>
          <a:p>
            <a:pPr lvl="1"/>
            <a:r>
              <a:rPr lang="en-US"/>
              <a:t>Time pressure</a:t>
            </a:r>
          </a:p>
          <a:p>
            <a:pPr lvl="1"/>
            <a:endParaRPr lang="en-US"/>
          </a:p>
          <a:p>
            <a:pPr lvl="1"/>
            <a:r>
              <a:rPr lang="en-US"/>
              <a:t>Legit?</a:t>
            </a:r>
          </a:p>
        </p:txBody>
      </p:sp>
      <p:cxnSp>
        <p:nvCxnSpPr>
          <p:cNvPr id="15" name="Straight Arrow Connector 14">
            <a:extLst>
              <a:ext uri="{FF2B5EF4-FFF2-40B4-BE49-F238E27FC236}">
                <a16:creationId xmlns:a16="http://schemas.microsoft.com/office/drawing/2014/main" id="{206FA194-4B58-AFD6-6A50-ADF5E015849C}"/>
              </a:ext>
            </a:extLst>
          </p:cNvPr>
          <p:cNvCxnSpPr>
            <a:cxnSpLocks/>
          </p:cNvCxnSpPr>
          <p:nvPr/>
        </p:nvCxnSpPr>
        <p:spPr>
          <a:xfrm flipH="1" flipV="1">
            <a:off x="2634018" y="3216322"/>
            <a:ext cx="2129051" cy="40944"/>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F14E2A84-7A7E-5047-B620-C6C65BE6A29E}"/>
              </a:ext>
            </a:extLst>
          </p:cNvPr>
          <p:cNvCxnSpPr>
            <a:cxnSpLocks/>
          </p:cNvCxnSpPr>
          <p:nvPr/>
        </p:nvCxnSpPr>
        <p:spPr>
          <a:xfrm flipH="1" flipV="1">
            <a:off x="1232848" y="3789528"/>
            <a:ext cx="3530221" cy="20996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9C4F57E3-6A18-6264-B959-0301F676DB95}"/>
              </a:ext>
            </a:extLst>
          </p:cNvPr>
          <p:cNvCxnSpPr>
            <a:cxnSpLocks/>
          </p:cNvCxnSpPr>
          <p:nvPr/>
        </p:nvCxnSpPr>
        <p:spPr>
          <a:xfrm flipH="1">
            <a:off x="1232848" y="1469409"/>
            <a:ext cx="3530221" cy="36312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a:extLst>
              <a:ext uri="{FF2B5EF4-FFF2-40B4-BE49-F238E27FC236}">
                <a16:creationId xmlns:a16="http://schemas.microsoft.com/office/drawing/2014/main" id="{B8B4C81F-7EF1-5417-F6FF-4CFFEAC6B0F5}"/>
              </a:ext>
            </a:extLst>
          </p:cNvPr>
          <p:cNvCxnSpPr>
            <a:cxnSpLocks/>
          </p:cNvCxnSpPr>
          <p:nvPr/>
        </p:nvCxnSpPr>
        <p:spPr>
          <a:xfrm flipH="1" flipV="1">
            <a:off x="2292824" y="1919785"/>
            <a:ext cx="2416338" cy="55430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a:extLst>
              <a:ext uri="{FF2B5EF4-FFF2-40B4-BE49-F238E27FC236}">
                <a16:creationId xmlns:a16="http://schemas.microsoft.com/office/drawing/2014/main" id="{AC306195-1651-BD8A-D699-FE6EC31B474B}"/>
              </a:ext>
            </a:extLst>
          </p:cNvPr>
          <p:cNvCxnSpPr>
            <a:cxnSpLocks/>
          </p:cNvCxnSpPr>
          <p:nvPr/>
        </p:nvCxnSpPr>
        <p:spPr>
          <a:xfrm flipH="1">
            <a:off x="3839570" y="2574971"/>
            <a:ext cx="923499" cy="304181"/>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a:extLst>
              <a:ext uri="{FF2B5EF4-FFF2-40B4-BE49-F238E27FC236}">
                <a16:creationId xmlns:a16="http://schemas.microsoft.com/office/drawing/2014/main" id="{87AC96EA-4BF3-02D6-2219-9A3C9C7D7EDF}"/>
              </a:ext>
            </a:extLst>
          </p:cNvPr>
          <p:cNvCxnSpPr>
            <a:cxnSpLocks/>
          </p:cNvCxnSpPr>
          <p:nvPr/>
        </p:nvCxnSpPr>
        <p:spPr>
          <a:xfrm flipH="1" flipV="1">
            <a:off x="3939654" y="2440466"/>
            <a:ext cx="823415" cy="42999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18343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a:t>Updates from ITCC</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a:bodyPr>
          <a:lstStyle/>
          <a:p>
            <a:pPr lvl="1"/>
            <a:r>
              <a:rPr lang="en-US" dirty="0"/>
              <a:t>Simple Syllabus and Blue</a:t>
            </a:r>
          </a:p>
          <a:p>
            <a:pPr lvl="2"/>
            <a:r>
              <a:rPr lang="en-US" dirty="0"/>
              <a:t>Volunteers for input on what we want to see in both was solicited by Dr. Murray.</a:t>
            </a:r>
          </a:p>
          <a:p>
            <a:pPr lvl="2"/>
            <a:r>
              <a:rPr lang="en-US" dirty="0"/>
              <a:t>ITCC had concerns about justification for software and asking for clarification.</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p>
        </p:txBody>
      </p:sp>
    </p:spTree>
    <p:extLst>
      <p:ext uri="{BB962C8B-B14F-4D97-AF65-F5344CB8AC3E}">
        <p14:creationId xmlns:p14="http://schemas.microsoft.com/office/powerpoint/2010/main" val="4222319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a:t>Updates from ITCC</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a:bodyPr>
          <a:lstStyle/>
          <a:p>
            <a:pPr lvl="1"/>
            <a:r>
              <a:rPr lang="en-US" dirty="0"/>
              <a:t>Standardized Software and Environments – Sub-Committee</a:t>
            </a:r>
          </a:p>
          <a:p>
            <a:pPr lvl="2"/>
            <a:r>
              <a:rPr lang="en-US" dirty="0"/>
              <a:t>Concerns about being tied to vendors and looking for opensource.</a:t>
            </a:r>
          </a:p>
          <a:p>
            <a:pPr lvl="1"/>
            <a:r>
              <a:rPr lang="en-US" dirty="0"/>
              <a:t>Cybersecurity and NIST 800-171 – Sub-Committee</a:t>
            </a:r>
          </a:p>
          <a:p>
            <a:pPr lvl="2"/>
            <a:r>
              <a:rPr lang="en-US" dirty="0" err="1"/>
              <a:t>Bitlocker</a:t>
            </a:r>
            <a:r>
              <a:rPr lang="en-US" dirty="0"/>
              <a:t> rollout across campus starting March 2024, hope to be at 50% by June and 100% in June. Will be contacting departments before they are encrypted.</a:t>
            </a:r>
          </a:p>
          <a:p>
            <a:pPr lvl="1"/>
            <a:r>
              <a:rPr lang="en-US" dirty="0"/>
              <a:t>Artificial Intelligence Discussion</a:t>
            </a:r>
          </a:p>
          <a:p>
            <a:pPr lvl="2"/>
            <a:r>
              <a:rPr lang="en-US" dirty="0"/>
              <a:t>How do we best educate campus about the risky part of AI?</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p>
        </p:txBody>
      </p:sp>
    </p:spTree>
    <p:extLst>
      <p:ext uri="{BB962C8B-B14F-4D97-AF65-F5344CB8AC3E}">
        <p14:creationId xmlns:p14="http://schemas.microsoft.com/office/powerpoint/2010/main" val="614596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a:t>Software Installation Options</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lnSpcReduction="10000"/>
          </a:bodyPr>
          <a:lstStyle/>
          <a:p>
            <a:pPr marL="7937" lvl="1" indent="0">
              <a:buNone/>
            </a:pPr>
            <a:r>
              <a:rPr lang="en-US"/>
              <a:t>Admin Privileges are not going away, they are being transitioned…</a:t>
            </a:r>
          </a:p>
          <a:p>
            <a:pPr lvl="1"/>
            <a:r>
              <a:rPr lang="en-US"/>
              <a:t>Apps Anywhere</a:t>
            </a:r>
          </a:p>
          <a:p>
            <a:pPr lvl="1"/>
            <a:r>
              <a:rPr lang="en-US"/>
              <a:t>Not all software installs need Admin Privileges</a:t>
            </a:r>
          </a:p>
          <a:p>
            <a:pPr lvl="1"/>
            <a:r>
              <a:rPr lang="en-US"/>
              <a:t>IT installed software controls risk.</a:t>
            </a:r>
          </a:p>
          <a:p>
            <a:pPr lvl="1"/>
            <a:r>
              <a:rPr lang="en-US"/>
              <a:t>LAPS for emergency short term use</a:t>
            </a:r>
          </a:p>
          <a:p>
            <a:pPr lvl="1"/>
            <a:r>
              <a:rPr lang="en-US"/>
              <a:t>Administrator Privileges Delegate Program </a:t>
            </a:r>
          </a:p>
          <a:p>
            <a:pPr marL="7937" lvl="1" indent="0">
              <a:buNone/>
            </a:pPr>
            <a:endParaRPr lang="en-US"/>
          </a:p>
          <a:p>
            <a:pPr marL="7937" lvl="1" indent="0">
              <a:buNone/>
            </a:pPr>
            <a:r>
              <a:rPr lang="en-US"/>
              <a:t>https://it.mst.edu/services/software/admin-privileges-adjustments/</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p>
        </p:txBody>
      </p:sp>
    </p:spTree>
    <p:extLst>
      <p:ext uri="{BB962C8B-B14F-4D97-AF65-F5344CB8AC3E}">
        <p14:creationId xmlns:p14="http://schemas.microsoft.com/office/powerpoint/2010/main" val="379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II. Approval of Minutes</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KC Dolan, President</a:t>
            </a:r>
          </a:p>
          <a:p>
            <a:r>
              <a:rPr lang="en-US" dirty="0"/>
              <a:t>January 25, 2024</a:t>
            </a:r>
          </a:p>
        </p:txBody>
      </p:sp>
    </p:spTree>
    <p:extLst>
      <p:ext uri="{BB962C8B-B14F-4D97-AF65-F5344CB8AC3E}">
        <p14:creationId xmlns:p14="http://schemas.microsoft.com/office/powerpoint/2010/main" val="2443770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lstStyle/>
          <a:p>
            <a:r>
              <a:rPr lang="en-US"/>
              <a:t>Zotero</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fontScale="92500" lnSpcReduction="20000"/>
          </a:bodyPr>
          <a:lstStyle/>
          <a:p>
            <a:pPr marL="7937" lvl="1" indent="0">
              <a:buNone/>
            </a:pPr>
            <a:r>
              <a:rPr lang="en-US">
                <a:hlinkClick r:id="rId2"/>
              </a:rPr>
              <a:t>https://itanswers.mst.edu/2024/02/why-is-zotero-being-removed-from-the-st-campus/</a:t>
            </a:r>
            <a:endParaRPr lang="en-US"/>
          </a:p>
          <a:p>
            <a:pPr marL="7937" lvl="1" indent="0">
              <a:buNone/>
            </a:pPr>
            <a:endParaRPr lang="en-US"/>
          </a:p>
          <a:p>
            <a:pPr lvl="1"/>
            <a:r>
              <a:rPr lang="en-US"/>
              <a:t>Would not cooperate with security review performed by UM System.</a:t>
            </a:r>
          </a:p>
          <a:p>
            <a:pPr lvl="1"/>
            <a:r>
              <a:rPr lang="en-US"/>
              <a:t>Would not cooperate with UM System Legal.</a:t>
            </a:r>
          </a:p>
          <a:p>
            <a:pPr lvl="1"/>
            <a:r>
              <a:rPr lang="en-US"/>
              <a:t>Our records indicate only used by 5 people on campus.</a:t>
            </a:r>
          </a:p>
          <a:p>
            <a:pPr marL="7937" lvl="1" indent="0">
              <a:buNone/>
            </a:pPr>
            <a:endParaRPr lang="en-US"/>
          </a:p>
          <a:p>
            <a:pPr marL="7937" lvl="1" indent="0">
              <a:buNone/>
            </a:pPr>
            <a:r>
              <a:rPr lang="en-US"/>
              <a:t>I encourage a petition from faculty who use it to help us better understand how much it is used, and I encourage working with the library on defining the preferred tools for research.</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p>
        </p:txBody>
      </p:sp>
    </p:spTree>
    <p:extLst>
      <p:ext uri="{BB962C8B-B14F-4D97-AF65-F5344CB8AC3E}">
        <p14:creationId xmlns:p14="http://schemas.microsoft.com/office/powerpoint/2010/main" val="2744378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F5071-8D7E-F6FF-BCE8-A548B8D7EE5B}"/>
              </a:ext>
            </a:extLst>
          </p:cNvPr>
          <p:cNvSpPr>
            <a:spLocks noGrp="1"/>
          </p:cNvSpPr>
          <p:nvPr>
            <p:ph type="ftr" sz="quarter" idx="3"/>
          </p:nvPr>
        </p:nvSpPr>
        <p:spPr/>
        <p:txBody>
          <a:bodyPr/>
          <a:lstStyle/>
          <a:p>
            <a:r>
              <a:rPr lang="en-US"/>
              <a:t>Missouri University of Science and Technology</a:t>
            </a:r>
          </a:p>
        </p:txBody>
      </p:sp>
      <p:sp>
        <p:nvSpPr>
          <p:cNvPr id="2" name="Title 1">
            <a:extLst>
              <a:ext uri="{FF2B5EF4-FFF2-40B4-BE49-F238E27FC236}">
                <a16:creationId xmlns:a16="http://schemas.microsoft.com/office/drawing/2014/main" id="{11376D59-ACE2-71B5-8E72-38D7CCEEC5B7}"/>
              </a:ext>
            </a:extLst>
          </p:cNvPr>
          <p:cNvSpPr>
            <a:spLocks noGrp="1"/>
          </p:cNvSpPr>
          <p:nvPr>
            <p:ph type="title"/>
          </p:nvPr>
        </p:nvSpPr>
        <p:spPr/>
        <p:txBody>
          <a:bodyPr/>
          <a:lstStyle/>
          <a:p>
            <a:r>
              <a:rPr lang="en-US"/>
              <a:t>Cybersecurity Awareness 3</a:t>
            </a:r>
          </a:p>
        </p:txBody>
      </p:sp>
      <p:sp>
        <p:nvSpPr>
          <p:cNvPr id="10" name="Subtitle 9">
            <a:extLst>
              <a:ext uri="{FF2B5EF4-FFF2-40B4-BE49-F238E27FC236}">
                <a16:creationId xmlns:a16="http://schemas.microsoft.com/office/drawing/2014/main" id="{1BC656A0-7150-34D1-3706-F4692DA83BEC}"/>
              </a:ext>
            </a:extLst>
          </p:cNvPr>
          <p:cNvSpPr>
            <a:spLocks noGrp="1"/>
          </p:cNvSpPr>
          <p:nvPr>
            <p:ph type="subTitle" idx="14"/>
          </p:nvPr>
        </p:nvSpPr>
        <p:spPr/>
        <p:txBody>
          <a:bodyPr/>
          <a:lstStyle/>
          <a:p>
            <a:r>
              <a:rPr lang="en-US"/>
              <a:t>Browser: </a:t>
            </a:r>
            <a:r>
              <a:rPr lang="en-US" err="1"/>
              <a:t>Malvertising</a:t>
            </a:r>
            <a:r>
              <a:rPr lang="en-US"/>
              <a:t> and Drive-By Downloads and Exploit Kits</a:t>
            </a:r>
          </a:p>
        </p:txBody>
      </p:sp>
      <p:pic>
        <p:nvPicPr>
          <p:cNvPr id="7" name="Picture 2" descr="You can get a virus from a website without you knowing it!">
            <a:extLst>
              <a:ext uri="{FF2B5EF4-FFF2-40B4-BE49-F238E27FC236}">
                <a16:creationId xmlns:a16="http://schemas.microsoft.com/office/drawing/2014/main" id="{2743D766-121E-B8EC-9D70-AF426B9379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156" y="1316038"/>
            <a:ext cx="3090862" cy="3090862"/>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13">
            <a:extLst>
              <a:ext uri="{FF2B5EF4-FFF2-40B4-BE49-F238E27FC236}">
                <a16:creationId xmlns:a16="http://schemas.microsoft.com/office/drawing/2014/main" id="{36C290E5-C7B7-B236-46C0-5980C0F7BE6D}"/>
              </a:ext>
            </a:extLst>
          </p:cNvPr>
          <p:cNvPicPr>
            <a:picLocks noGrp="1" noChangeAspect="1"/>
          </p:cNvPicPr>
          <p:nvPr>
            <p:ph sz="quarter" idx="13"/>
          </p:nvPr>
        </p:nvPicPr>
        <p:blipFill>
          <a:blip r:embed="rId3"/>
          <a:stretch>
            <a:fillRect/>
          </a:stretch>
        </p:blipFill>
        <p:spPr>
          <a:xfrm>
            <a:off x="5248825" y="1316038"/>
            <a:ext cx="2961175" cy="3090862"/>
          </a:xfrm>
        </p:spPr>
      </p:pic>
    </p:spTree>
    <p:extLst>
      <p:ext uri="{BB962C8B-B14F-4D97-AF65-F5344CB8AC3E}">
        <p14:creationId xmlns:p14="http://schemas.microsoft.com/office/powerpoint/2010/main" val="196456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522121" cy="1307592"/>
          </a:xfrm>
        </p:spPr>
        <p:txBody>
          <a:bodyPr/>
          <a:lstStyle/>
          <a:p>
            <a:r>
              <a:rPr lang="en-US" dirty="0"/>
              <a:t>VII. Unfinished Business</a:t>
            </a:r>
          </a:p>
        </p:txBody>
      </p:sp>
    </p:spTree>
    <p:extLst>
      <p:ext uri="{BB962C8B-B14F-4D97-AF65-F5344CB8AC3E}">
        <p14:creationId xmlns:p14="http://schemas.microsoft.com/office/powerpoint/2010/main" val="1686290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522121" cy="1307592"/>
          </a:xfrm>
        </p:spPr>
        <p:txBody>
          <a:bodyPr/>
          <a:lstStyle/>
          <a:p>
            <a:r>
              <a:rPr lang="en-US" dirty="0"/>
              <a:t>VIII. New Business</a:t>
            </a:r>
          </a:p>
        </p:txBody>
      </p:sp>
    </p:spTree>
    <p:extLst>
      <p:ext uri="{BB962C8B-B14F-4D97-AF65-F5344CB8AC3E}">
        <p14:creationId xmlns:p14="http://schemas.microsoft.com/office/powerpoint/2010/main" val="3843501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a:xfrm>
            <a:off x="390524" y="1965960"/>
            <a:ext cx="8522121" cy="1307592"/>
          </a:xfrm>
        </p:spPr>
        <p:txBody>
          <a:bodyPr/>
          <a:lstStyle/>
          <a:p>
            <a:r>
              <a:rPr lang="en-US" dirty="0"/>
              <a:t>IX. Adjourn</a:t>
            </a:r>
          </a:p>
        </p:txBody>
      </p:sp>
    </p:spTree>
    <p:extLst>
      <p:ext uri="{BB962C8B-B14F-4D97-AF65-F5344CB8AC3E}">
        <p14:creationId xmlns:p14="http://schemas.microsoft.com/office/powerpoint/2010/main" val="408451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173DA-5066-01E9-8D38-503A3F76296C}"/>
              </a:ext>
            </a:extLst>
          </p:cNvPr>
          <p:cNvSpPr>
            <a:spLocks noGrp="1"/>
          </p:cNvSpPr>
          <p:nvPr>
            <p:ph type="ftr" sz="quarter" idx="3"/>
          </p:nvPr>
        </p:nvSpPr>
        <p:spPr/>
        <p:txBody>
          <a:bodyPr/>
          <a:lstStyle/>
          <a:p>
            <a:r>
              <a:rPr lang="en-US" sz="2400" dirty="0"/>
              <a:t>Agenda</a:t>
            </a:r>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4"/>
          </p:nvPr>
        </p:nvSpPr>
        <p:spPr/>
        <p:txBody>
          <a:bodyPr/>
          <a:lstStyle/>
          <a:p>
            <a:r>
              <a:rPr lang="en-US" dirty="0"/>
              <a:t>III. President’s Report</a:t>
            </a:r>
          </a:p>
          <a:p>
            <a:pPr marL="468630" lvl="3" indent="0">
              <a:buClr>
                <a:schemeClr val="bg1"/>
              </a:buClr>
              <a:buNone/>
            </a:pPr>
            <a:r>
              <a:rPr lang="en-US" sz="3600" dirty="0"/>
              <a:t>	 KC Dolan</a:t>
            </a:r>
          </a:p>
        </p:txBody>
      </p:sp>
    </p:spTree>
    <p:extLst>
      <p:ext uri="{BB962C8B-B14F-4D97-AF65-F5344CB8AC3E}">
        <p14:creationId xmlns:p14="http://schemas.microsoft.com/office/powerpoint/2010/main" val="201361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8569A4-13FB-4639-944C-323A79B51891}"/>
              </a:ext>
            </a:extLst>
          </p:cNvPr>
          <p:cNvSpPr>
            <a:spLocks noGrp="1"/>
          </p:cNvSpPr>
          <p:nvPr>
            <p:ph type="body" idx="1"/>
          </p:nvPr>
        </p:nvSpPr>
        <p:spPr>
          <a:xfrm>
            <a:off x="659305" y="1302545"/>
            <a:ext cx="8184662" cy="3259516"/>
          </a:xfrm>
        </p:spPr>
        <p:txBody>
          <a:bodyPr/>
          <a:lstStyle/>
          <a:p>
            <a:pPr marL="57150" indent="0">
              <a:buNone/>
            </a:pPr>
            <a:r>
              <a:rPr lang="en-US" dirty="0"/>
              <a:t>Board of Curators met February 8</a:t>
            </a:r>
          </a:p>
          <a:p>
            <a:r>
              <a:rPr lang="en-US" dirty="0"/>
              <a:t>Approved extension of test-optional for another year</a:t>
            </a:r>
          </a:p>
          <a:p>
            <a:r>
              <a:rPr lang="en-US" dirty="0"/>
              <a:t>Next meeting March 4 in Columbia</a:t>
            </a:r>
          </a:p>
          <a:p>
            <a:endParaRPr lang="en-US" dirty="0"/>
          </a:p>
        </p:txBody>
      </p:sp>
      <p:sp>
        <p:nvSpPr>
          <p:cNvPr id="3" name="Text Placeholder 2">
            <a:extLst>
              <a:ext uri="{FF2B5EF4-FFF2-40B4-BE49-F238E27FC236}">
                <a16:creationId xmlns:a16="http://schemas.microsoft.com/office/drawing/2014/main" id="{D11CE9BD-10A2-D684-FD60-5E07221CCEF9}"/>
              </a:ext>
            </a:extLst>
          </p:cNvPr>
          <p:cNvSpPr>
            <a:spLocks noGrp="1"/>
          </p:cNvSpPr>
          <p:nvPr>
            <p:ph type="body" idx="2"/>
          </p:nvPr>
        </p:nvSpPr>
        <p:spPr/>
        <p:txBody>
          <a:bodyPr/>
          <a:lstStyle/>
          <a:p>
            <a:r>
              <a:rPr lang="en-US" dirty="0"/>
              <a:t>NO IFC meeting in February</a:t>
            </a:r>
          </a:p>
        </p:txBody>
      </p:sp>
    </p:spTree>
    <p:extLst>
      <p:ext uri="{BB962C8B-B14F-4D97-AF65-F5344CB8AC3E}">
        <p14:creationId xmlns:p14="http://schemas.microsoft.com/office/powerpoint/2010/main" val="166508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BD9CD-4336-A4FD-9570-F50F7AB45ACB}"/>
              </a:ext>
            </a:extLst>
          </p:cNvPr>
          <p:cNvSpPr>
            <a:spLocks noGrp="1"/>
          </p:cNvSpPr>
          <p:nvPr>
            <p:ph type="body" idx="1"/>
          </p:nvPr>
        </p:nvSpPr>
        <p:spPr>
          <a:xfrm>
            <a:off x="659305" y="1302545"/>
            <a:ext cx="8184662" cy="3448022"/>
          </a:xfrm>
        </p:spPr>
        <p:txBody>
          <a:bodyPr/>
          <a:lstStyle/>
          <a:p>
            <a:r>
              <a:rPr lang="en-US" dirty="0"/>
              <a:t>Library use survey</a:t>
            </a:r>
          </a:p>
          <a:p>
            <a:pPr lvl="1"/>
            <a:r>
              <a:rPr lang="en-US" dirty="0"/>
              <a:t>Next week</a:t>
            </a:r>
          </a:p>
          <a:p>
            <a:pPr lvl="1"/>
            <a:r>
              <a:rPr lang="en-US" dirty="0"/>
              <a:t>Multiple-choice, under 15 minutes</a:t>
            </a:r>
          </a:p>
          <a:p>
            <a:pPr lvl="1"/>
            <a:r>
              <a:rPr lang="en-US" dirty="0"/>
              <a:t>Interested in use of library</a:t>
            </a:r>
          </a:p>
          <a:p>
            <a:r>
              <a:rPr lang="en-US" dirty="0"/>
              <a:t>FS climate survey</a:t>
            </a:r>
          </a:p>
          <a:p>
            <a:pPr lvl="1"/>
            <a:r>
              <a:rPr lang="en-US" dirty="0"/>
              <a:t>In process, to be distributed in April</a:t>
            </a:r>
          </a:p>
          <a:p>
            <a:r>
              <a:rPr lang="en-US" dirty="0"/>
              <a:t>Committee elections</a:t>
            </a:r>
          </a:p>
          <a:p>
            <a:pPr lvl="1"/>
            <a:r>
              <a:rPr lang="en-US" dirty="0"/>
              <a:t>Elections in April</a:t>
            </a:r>
          </a:p>
          <a:p>
            <a:pPr lvl="1"/>
            <a:r>
              <a:rPr lang="en-US" dirty="0"/>
              <a:t>Need NOMINEES now</a:t>
            </a:r>
          </a:p>
          <a:p>
            <a:pPr lvl="1"/>
            <a:r>
              <a:rPr lang="en-US" dirty="0"/>
              <a:t>Check in with your chairs</a:t>
            </a:r>
          </a:p>
          <a:p>
            <a:pPr lvl="1"/>
            <a:r>
              <a:rPr lang="en-US" dirty="0"/>
              <a:t>Shared Governance</a:t>
            </a:r>
          </a:p>
        </p:txBody>
      </p:sp>
      <p:sp>
        <p:nvSpPr>
          <p:cNvPr id="3" name="Text Placeholder 2">
            <a:extLst>
              <a:ext uri="{FF2B5EF4-FFF2-40B4-BE49-F238E27FC236}">
                <a16:creationId xmlns:a16="http://schemas.microsoft.com/office/drawing/2014/main" id="{22CF48D5-FD0C-FCC8-89B3-8D1D910FFECB}"/>
              </a:ext>
            </a:extLst>
          </p:cNvPr>
          <p:cNvSpPr>
            <a:spLocks noGrp="1"/>
          </p:cNvSpPr>
          <p:nvPr>
            <p:ph type="body" idx="2"/>
          </p:nvPr>
        </p:nvSpPr>
        <p:spPr/>
        <p:txBody>
          <a:bodyPr/>
          <a:lstStyle/>
          <a:p>
            <a:r>
              <a:rPr lang="en-US" dirty="0"/>
              <a:t>Campus Matters</a:t>
            </a:r>
          </a:p>
        </p:txBody>
      </p:sp>
    </p:spTree>
    <p:extLst>
      <p:ext uri="{BB962C8B-B14F-4D97-AF65-F5344CB8AC3E}">
        <p14:creationId xmlns:p14="http://schemas.microsoft.com/office/powerpoint/2010/main" val="391567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7131D-D0CD-3B8F-73EB-BD0711F6B920}"/>
              </a:ext>
            </a:extLst>
          </p:cNvPr>
          <p:cNvSpPr>
            <a:spLocks noGrp="1"/>
          </p:cNvSpPr>
          <p:nvPr>
            <p:ph type="body" idx="1"/>
          </p:nvPr>
        </p:nvSpPr>
        <p:spPr>
          <a:xfrm>
            <a:off x="659305" y="1302545"/>
            <a:ext cx="8184662" cy="3265580"/>
          </a:xfrm>
        </p:spPr>
        <p:txBody>
          <a:bodyPr/>
          <a:lstStyle/>
          <a:p>
            <a:r>
              <a:rPr lang="en-US" dirty="0"/>
              <a:t>FAFSA delayed—</a:t>
            </a:r>
          </a:p>
          <a:p>
            <a:pPr lvl="1"/>
            <a:r>
              <a:rPr lang="en-US" dirty="0"/>
              <a:t>Not impacting current year</a:t>
            </a:r>
          </a:p>
          <a:p>
            <a:pPr lvl="1"/>
            <a:r>
              <a:rPr lang="en-US" dirty="0"/>
              <a:t>Might come up in advising</a:t>
            </a:r>
          </a:p>
          <a:p>
            <a:pPr lvl="1"/>
            <a:r>
              <a:rPr lang="en-US" dirty="0"/>
              <a:t>Keep an eye out</a:t>
            </a:r>
          </a:p>
          <a:p>
            <a:pPr lvl="1"/>
            <a:r>
              <a:rPr lang="en-US" dirty="0"/>
              <a:t>Contact Student Financial Assistance office with questions (sfa@mst.edu)</a:t>
            </a:r>
          </a:p>
          <a:p>
            <a:r>
              <a:rPr lang="en-US" dirty="0"/>
              <a:t>Faculty Lounge (The Gathering Place)</a:t>
            </a:r>
          </a:p>
          <a:p>
            <a:pPr lvl="1"/>
            <a:r>
              <a:rPr lang="en-US" dirty="0"/>
              <a:t>Plans underway</a:t>
            </a:r>
          </a:p>
          <a:p>
            <a:pPr lvl="1"/>
            <a:r>
              <a:rPr lang="en-US" dirty="0"/>
              <a:t>Contact Dave W if you’re interested in participating</a:t>
            </a:r>
          </a:p>
          <a:p>
            <a:r>
              <a:rPr lang="en-US" dirty="0"/>
              <a:t>Strategic Plan</a:t>
            </a:r>
          </a:p>
          <a:p>
            <a:pPr lvl="1"/>
            <a:r>
              <a:rPr lang="en-US" dirty="0"/>
              <a:t>Taskforces underway</a:t>
            </a:r>
          </a:p>
          <a:p>
            <a:pPr lvl="1"/>
            <a:r>
              <a:rPr lang="en-US" dirty="0"/>
              <a:t>Look out for upcoming open forums</a:t>
            </a:r>
          </a:p>
          <a:p>
            <a:pPr lvl="1"/>
            <a:endParaRPr lang="en-US" dirty="0"/>
          </a:p>
        </p:txBody>
      </p:sp>
      <p:sp>
        <p:nvSpPr>
          <p:cNvPr id="3" name="Text Placeholder 2">
            <a:extLst>
              <a:ext uri="{FF2B5EF4-FFF2-40B4-BE49-F238E27FC236}">
                <a16:creationId xmlns:a16="http://schemas.microsoft.com/office/drawing/2014/main" id="{9AE4D6ED-3650-5235-5F06-7AD6B1ED0ABC}"/>
              </a:ext>
            </a:extLst>
          </p:cNvPr>
          <p:cNvSpPr>
            <a:spLocks noGrp="1"/>
          </p:cNvSpPr>
          <p:nvPr>
            <p:ph type="body" idx="2"/>
          </p:nvPr>
        </p:nvSpPr>
        <p:spPr/>
        <p:txBody>
          <a:bodyPr/>
          <a:lstStyle/>
          <a:p>
            <a:r>
              <a:rPr lang="en-US" dirty="0"/>
              <a:t>Campus Matters</a:t>
            </a:r>
          </a:p>
        </p:txBody>
      </p:sp>
    </p:spTree>
    <p:extLst>
      <p:ext uri="{BB962C8B-B14F-4D97-AF65-F5344CB8AC3E}">
        <p14:creationId xmlns:p14="http://schemas.microsoft.com/office/powerpoint/2010/main" val="2874822725"/>
      </p:ext>
    </p:extLst>
  </p:cSld>
  <p:clrMapOvr>
    <a:masterClrMapping/>
  </p:clrMapOvr>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2.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 Presentation</Template>
  <TotalTime>1305</TotalTime>
  <Words>3239</Words>
  <Application>Microsoft Office PowerPoint</Application>
  <PresentationFormat>On-screen Show (16:9)</PresentationFormat>
  <Paragraphs>610</Paragraphs>
  <Slides>54</Slides>
  <Notes>3</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54</vt:i4>
      </vt:variant>
    </vt:vector>
  </HeadingPairs>
  <TitlesOfParts>
    <vt:vector size="75" baseType="lpstr">
      <vt:lpstr>.Hiragino Kaku Gothic Interface W3</vt:lpstr>
      <vt:lpstr>Arial</vt:lpstr>
      <vt:lpstr>Calibri</vt:lpstr>
      <vt:lpstr>Calibri-Bold</vt:lpstr>
      <vt:lpstr>Cambria</vt:lpstr>
      <vt:lpstr>Courier New</vt:lpstr>
      <vt:lpstr>Encode Sans Black</vt:lpstr>
      <vt:lpstr>Encode Sans Normal Black</vt:lpstr>
      <vt:lpstr>Franklin Gothic Demi</vt:lpstr>
      <vt:lpstr>Franklin Gothic Medium</vt:lpstr>
      <vt:lpstr>Lucida Grande</vt:lpstr>
      <vt:lpstr>Merriweather Sans</vt:lpstr>
      <vt:lpstr>Orgon Slab</vt:lpstr>
      <vt:lpstr>Orgon Slab ExtraLight</vt:lpstr>
      <vt:lpstr>Orgon Slab Light</vt:lpstr>
      <vt:lpstr>Orgon Slab Medium</vt:lpstr>
      <vt:lpstr>Roboto</vt:lpstr>
      <vt:lpstr>System Font Regular</vt:lpstr>
      <vt:lpstr>Tisa Offc Serif Pro</vt:lpstr>
      <vt:lpstr>Primary Logo</vt:lpstr>
      <vt:lpstr>1_Custom Design</vt:lpstr>
      <vt:lpstr>Faculty Senate Meeting</vt:lpstr>
      <vt:lpstr>Meeting procedure</vt:lpstr>
      <vt:lpstr>Meeting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Events</vt:lpstr>
      <vt:lpstr>PowerPoint Presentation</vt:lpstr>
      <vt:lpstr>PowerPoint Presentation</vt:lpstr>
      <vt:lpstr>PowerPoint Presentation</vt:lpstr>
      <vt:lpstr>History</vt:lpstr>
      <vt:lpstr>Survey results</vt:lpstr>
      <vt:lpstr>Some key results</vt:lpstr>
      <vt:lpstr>Some Key Results </vt:lpstr>
      <vt:lpstr>Survey comments</vt:lpstr>
      <vt:lpstr>Report recommendations</vt:lpstr>
      <vt:lpstr>Since the Report: S&amp;T’s Strategic Plan</vt:lpstr>
      <vt:lpstr>Since the Report: Raise Pool Distribution</vt:lpstr>
      <vt:lpstr>Suggestions for improved shared governance at S&amp;T</vt:lpstr>
      <vt:lpstr>PowerPoint Presentation</vt:lpstr>
      <vt:lpstr>CCC Meeting - 23 January 2024</vt:lpstr>
      <vt:lpstr>CCC Meeting - 23 January 2024</vt:lpstr>
      <vt:lpstr>CCC Meeting - 23 January 2024</vt:lpstr>
      <vt:lpstr>CCC Meeting - 23 January 2024</vt:lpstr>
      <vt:lpstr>CCC Meeting - 23 January 2024</vt:lpstr>
      <vt:lpstr>CCC Meeting - 23 January 2024</vt:lpstr>
      <vt:lpstr>PowerPoint Presentation</vt:lpstr>
      <vt:lpstr>Topics/Referrals</vt:lpstr>
      <vt:lpstr>FY2024 - Operating Revenues</vt:lpstr>
      <vt:lpstr>FY24 – Revenue update</vt:lpstr>
      <vt:lpstr>FY2024 - Operating Revenue update</vt:lpstr>
      <vt:lpstr>FY2024 - Operating Expenses</vt:lpstr>
      <vt:lpstr>Advancing STEM = state funding</vt:lpstr>
      <vt:lpstr>FY25 – Revenue assumptions</vt:lpstr>
      <vt:lpstr>FY2024 - Operating Revenue update</vt:lpstr>
      <vt:lpstr>FY2024 - Operating Revenue update</vt:lpstr>
      <vt:lpstr>PowerPoint Presentation</vt:lpstr>
      <vt:lpstr>SET Data Access Policy</vt:lpstr>
      <vt:lpstr>SET Data Access Policy</vt:lpstr>
      <vt:lpstr>PowerPoint Presentation</vt:lpstr>
      <vt:lpstr>Cybersecurity Awareness 2</vt:lpstr>
      <vt:lpstr>Cybersecurity Awareness 2</vt:lpstr>
      <vt:lpstr>Updates from ITCC</vt:lpstr>
      <vt:lpstr>Updates from ITCC</vt:lpstr>
      <vt:lpstr>Software Installation Options</vt:lpstr>
      <vt:lpstr>Zotero</vt:lpstr>
      <vt:lpstr>Cybersecurity Awareness 3</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S&amp;T’s  PowerPoint Presentations</dc:title>
  <dc:creator>Westenberg, David J.</dc:creator>
  <cp:lastModifiedBy>Kathryn</cp:lastModifiedBy>
  <cp:revision>25</cp:revision>
  <dcterms:created xsi:type="dcterms:W3CDTF">2023-07-02T00:21:31Z</dcterms:created>
  <dcterms:modified xsi:type="dcterms:W3CDTF">2024-02-22T20:00:06Z</dcterms:modified>
</cp:coreProperties>
</file>